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embeddedFontLst>
    <p:embeddedFont>
      <p:font typeface="Gill Sans"/>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i61Ee9dvf45lBXgFkxNkKVtQ/G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customschemas.google.com/relationships/presentationmetadata" Target="metadata"/><Relationship Id="rId70" Type="http://schemas.openxmlformats.org/officeDocument/2006/relationships/font" Target="fonts/GillSans-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GillSans-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3bf26d9f9_1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a3bf26d9f9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3bf26d9f9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3a3bf26d9f9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3bf26d9f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a3bf26d9f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3bf26d9f9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a3bf26d9f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3bf26d9f9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a3bf26d9f9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3bf26d9f9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a3bf26d9f9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3bf26d9f9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3a3bf26d9f9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3bf26d9f9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a3bf26d9f9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3bf26d9f9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3a3bf26d9f9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a3bf26d9f9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a3bf26d9f9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a3bf26d9f9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3a3bf26d9f9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3bf26d9f9_1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3a3bf26d9f9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3bf26d9f9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3a3bf26d9f9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3bf26d9f9_1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3a3bf26d9f9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a450ea37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3a450ea37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a3bf26d9f9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a3bf26d9f9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a46d45085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a46d45085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46d45085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3a46d45085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46d450850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3a46d45085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46d450850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3a46d45085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a46d450850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3a46d45085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a46d450850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3a46d45085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a47564780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3a47564780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3bf26d9f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a3bf26d9f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3bf26d9f9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3a3bf26d9f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 name="Shape 18"/>
        <p:cNvGrpSpPr/>
        <p:nvPr/>
      </p:nvGrpSpPr>
      <p:grpSpPr>
        <a:xfrm>
          <a:off x="0" y="0"/>
          <a:ext cx="0" cy="0"/>
          <a:chOff x="0" y="0"/>
          <a:chExt cx="0" cy="0"/>
        </a:xfrm>
      </p:grpSpPr>
      <p:sp>
        <p:nvSpPr>
          <p:cNvPr id="19" name="Google Shape;19;p4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4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5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5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9" name="Shape 89"/>
        <p:cNvGrpSpPr/>
        <p:nvPr/>
      </p:nvGrpSpPr>
      <p:grpSpPr>
        <a:xfrm>
          <a:off x="0" y="0"/>
          <a:ext cx="0" cy="0"/>
          <a:chOff x="0" y="0"/>
          <a:chExt cx="0" cy="0"/>
        </a:xfrm>
      </p:grpSpPr>
      <p:sp>
        <p:nvSpPr>
          <p:cNvPr id="90" name="Google Shape;90;p5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5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4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9" name="Google Shape;29;p4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44"/>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4"/>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4"/>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6" name="Google Shape;36;p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9" name="Shape 39"/>
        <p:cNvGrpSpPr/>
        <p:nvPr/>
      </p:nvGrpSpPr>
      <p:grpSpPr>
        <a:xfrm>
          <a:off x="0" y="0"/>
          <a:ext cx="0" cy="0"/>
          <a:chOff x="0" y="0"/>
          <a:chExt cx="0" cy="0"/>
        </a:xfrm>
      </p:grpSpPr>
      <p:sp>
        <p:nvSpPr>
          <p:cNvPr id="40" name="Google Shape;40;p45"/>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3" name="Google Shape;43;p45"/>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4" name="Google Shape;44;p4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7" name="Shape 47"/>
        <p:cNvGrpSpPr/>
        <p:nvPr/>
      </p:nvGrpSpPr>
      <p:grpSpPr>
        <a:xfrm>
          <a:off x="0" y="0"/>
          <a:ext cx="0" cy="0"/>
          <a:chOff x="0" y="0"/>
          <a:chExt cx="0" cy="0"/>
        </a:xfrm>
      </p:grpSpPr>
      <p:sp>
        <p:nvSpPr>
          <p:cNvPr id="48" name="Google Shape;48;p4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6"/>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46"/>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46"/>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46"/>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4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7" name="Shape 57"/>
        <p:cNvGrpSpPr/>
        <p:nvPr/>
      </p:nvGrpSpPr>
      <p:grpSpPr>
        <a:xfrm>
          <a:off x="0" y="0"/>
          <a:ext cx="0" cy="0"/>
          <a:chOff x="0" y="0"/>
          <a:chExt cx="0" cy="0"/>
        </a:xfrm>
      </p:grpSpPr>
      <p:sp>
        <p:nvSpPr>
          <p:cNvPr id="58" name="Google Shape;58;p4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61" name="Google Shape;61;p4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3" name="Shape 63"/>
        <p:cNvGrpSpPr/>
        <p:nvPr/>
      </p:nvGrpSpPr>
      <p:grpSpPr>
        <a:xfrm>
          <a:off x="0" y="0"/>
          <a:ext cx="0" cy="0"/>
          <a:chOff x="0" y="0"/>
          <a:chExt cx="0" cy="0"/>
        </a:xfrm>
      </p:grpSpPr>
      <p:sp>
        <p:nvSpPr>
          <p:cNvPr id="64" name="Google Shape;64;p4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7" name="Shape 67"/>
        <p:cNvGrpSpPr/>
        <p:nvPr/>
      </p:nvGrpSpPr>
      <p:grpSpPr>
        <a:xfrm>
          <a:off x="0" y="0"/>
          <a:ext cx="0" cy="0"/>
          <a:chOff x="0" y="0"/>
          <a:chExt cx="0" cy="0"/>
        </a:xfrm>
      </p:grpSpPr>
      <p:sp>
        <p:nvSpPr>
          <p:cNvPr id="68" name="Google Shape;68;p4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4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4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5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p:nvPr>
            <p:ph idx="2" type="pic"/>
          </p:nvPr>
        </p:nvSpPr>
        <p:spPr>
          <a:xfrm>
            <a:off x="447817" y="599725"/>
            <a:ext cx="11290859" cy="3557252"/>
          </a:xfrm>
          <a:prstGeom prst="rect">
            <a:avLst/>
          </a:prstGeom>
          <a:noFill/>
          <a:ln>
            <a:noFill/>
          </a:ln>
        </p:spPr>
      </p:sp>
      <p:sp>
        <p:nvSpPr>
          <p:cNvPr id="78" name="Google Shape;78;p5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5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4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4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4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4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txBox="1"/>
          <p:nvPr>
            <p:ph type="ctrTitle"/>
          </p:nvPr>
        </p:nvSpPr>
        <p:spPr>
          <a:xfrm>
            <a:off x="517945" y="3690656"/>
            <a:ext cx="10993500" cy="6783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Gill Sans"/>
              <a:buNone/>
            </a:pPr>
            <a:r>
              <a:rPr lang="es-ES">
                <a:solidFill>
                  <a:schemeClr val="lt1"/>
                </a:solidFill>
              </a:rPr>
              <a:t>BANQUITO Y COMERCIALIZADORA</a:t>
            </a:r>
            <a:endParaRPr>
              <a:solidFill>
                <a:schemeClr val="lt1"/>
              </a:solidFill>
            </a:endParaRPr>
          </a:p>
          <a:p>
            <a:pPr indent="0" lvl="0" marL="0" rtl="0" algn="ctr">
              <a:spcBef>
                <a:spcPts val="0"/>
              </a:spcBef>
              <a:spcAft>
                <a:spcPts val="0"/>
              </a:spcAft>
              <a:buClr>
                <a:schemeClr val="lt1"/>
              </a:buClr>
              <a:buSzPct val="100000"/>
              <a:buFont typeface="Gill Sans"/>
              <a:buNone/>
            </a:pPr>
            <a:r>
              <a:rPr lang="es-ES">
                <a:solidFill>
                  <a:schemeClr val="lt1"/>
                </a:solidFill>
              </a:rPr>
              <a:t> </a:t>
            </a:r>
            <a:r>
              <a:rPr lang="es-ES">
                <a:solidFill>
                  <a:schemeClr val="lt1"/>
                </a:solidFill>
              </a:rPr>
              <a:t>RESTFUL JAVA </a:t>
            </a:r>
            <a:endParaRPr>
              <a:solidFill>
                <a:schemeClr val="lt1"/>
              </a:solidFill>
            </a:endParaRPr>
          </a:p>
        </p:txBody>
      </p:sp>
      <p:sp>
        <p:nvSpPr>
          <p:cNvPr id="101" name="Google Shape;101;p1"/>
          <p:cNvSpPr txBox="1"/>
          <p:nvPr>
            <p:ph idx="1" type="subTitle"/>
          </p:nvPr>
        </p:nvSpPr>
        <p:spPr>
          <a:xfrm>
            <a:off x="599226" y="5149400"/>
            <a:ext cx="4734774" cy="1235358"/>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spcBef>
                <a:spcPts val="0"/>
              </a:spcBef>
              <a:spcAft>
                <a:spcPts val="0"/>
              </a:spcAft>
              <a:buSzPct val="46505"/>
              <a:buNone/>
            </a:pPr>
            <a:r>
              <a:rPr b="1" lang="es-ES" sz="3165">
                <a:solidFill>
                  <a:schemeClr val="lt1"/>
                </a:solidFill>
              </a:rPr>
              <a:t>INTEGRANTES: 	        </a:t>
            </a:r>
            <a:r>
              <a:rPr b="1" lang="es-ES" sz="3308">
                <a:solidFill>
                  <a:schemeClr val="lt1"/>
                </a:solidFill>
              </a:rPr>
              <a:t>  </a:t>
            </a:r>
            <a:r>
              <a:rPr lang="es-ES" sz="3308">
                <a:solidFill>
                  <a:schemeClr val="lt1"/>
                </a:solidFill>
              </a:rPr>
              <a:t>ROMO JOHAN</a:t>
            </a:r>
            <a:endParaRPr sz="3308">
              <a:solidFill>
                <a:schemeClr val="lt1"/>
              </a:solidFill>
            </a:endParaRPr>
          </a:p>
          <a:p>
            <a:pPr indent="0" lvl="0" marL="0" rtl="0" algn="l">
              <a:spcBef>
                <a:spcPts val="872"/>
              </a:spcBef>
              <a:spcAft>
                <a:spcPts val="0"/>
              </a:spcAft>
              <a:buSzPct val="44497"/>
              <a:buNone/>
            </a:pPr>
            <a:r>
              <a:rPr lang="es-ES" sz="3308">
                <a:solidFill>
                  <a:schemeClr val="lt1"/>
                </a:solidFill>
              </a:rPr>
              <a:t>			          VILLAMARIN CRISTHOPHER</a:t>
            </a:r>
            <a:endParaRPr sz="3308"/>
          </a:p>
          <a:p>
            <a:pPr indent="0" lvl="0" marL="0" rtl="0" algn="l">
              <a:spcBef>
                <a:spcPts val="872"/>
              </a:spcBef>
              <a:spcAft>
                <a:spcPts val="0"/>
              </a:spcAft>
              <a:buSzPct val="44497"/>
              <a:buNone/>
            </a:pPr>
            <a:r>
              <a:rPr lang="es-ES" sz="3308">
                <a:solidFill>
                  <a:schemeClr val="lt1"/>
                </a:solidFill>
              </a:rPr>
              <a:t>			          NAZATE</a:t>
            </a:r>
            <a:r>
              <a:rPr lang="es-ES" sz="3308">
                <a:solidFill>
                  <a:schemeClr val="lt1"/>
                </a:solidFill>
              </a:rPr>
              <a:t> JEANHELA</a:t>
            </a:r>
            <a:endParaRPr sz="3308"/>
          </a:p>
          <a:p>
            <a:pPr indent="0" lvl="0" marL="0" rtl="0" algn="l">
              <a:spcBef>
                <a:spcPts val="872"/>
              </a:spcBef>
              <a:spcAft>
                <a:spcPts val="0"/>
              </a:spcAft>
              <a:buSzPct val="92000"/>
              <a:buNone/>
            </a:pPr>
            <a:r>
              <a:rPr lang="es-ES">
                <a:solidFill>
                  <a:schemeClr val="lt1"/>
                </a:solidFill>
              </a:rPr>
              <a:t>			      </a:t>
            </a:r>
            <a:endParaRPr/>
          </a:p>
          <a:p>
            <a:pPr indent="0" lvl="0" marL="0" rtl="0" algn="l">
              <a:spcBef>
                <a:spcPts val="872"/>
              </a:spcBef>
              <a:spcAft>
                <a:spcPts val="0"/>
              </a:spcAft>
              <a:buSzPct val="92000"/>
              <a:buNone/>
            </a:pPr>
            <a:r>
              <a:t/>
            </a:r>
            <a:endParaRPr>
              <a:solidFill>
                <a:schemeClr val="lt1"/>
              </a:solidFill>
            </a:endParaRPr>
          </a:p>
        </p:txBody>
      </p:sp>
      <p:pic>
        <p:nvPicPr>
          <p:cNvPr descr="Resultado de imagen para espe" id="102" name="Google Shape;102;p1"/>
          <p:cNvPicPr preferRelativeResize="0"/>
          <p:nvPr/>
        </p:nvPicPr>
        <p:blipFill rotWithShape="1">
          <a:blip r:embed="rId3">
            <a:alphaModFix/>
          </a:blip>
          <a:srcRect b="0" l="0" r="0" t="0"/>
          <a:stretch/>
        </p:blipFill>
        <p:spPr>
          <a:xfrm>
            <a:off x="319597" y="716302"/>
            <a:ext cx="11647502" cy="2193925"/>
          </a:xfrm>
          <a:prstGeom prst="rect">
            <a:avLst/>
          </a:prstGeom>
          <a:noFill/>
          <a:ln>
            <a:noFill/>
          </a:ln>
        </p:spPr>
      </p:pic>
      <p:sp>
        <p:nvSpPr>
          <p:cNvPr id="103" name="Google Shape;103;p1"/>
          <p:cNvSpPr txBox="1"/>
          <p:nvPr/>
        </p:nvSpPr>
        <p:spPr>
          <a:xfrm>
            <a:off x="7874427" y="5149400"/>
            <a:ext cx="3718347" cy="13246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2"/>
              </a:buClr>
              <a:buSzPts val="1472"/>
              <a:buFont typeface="Noto Sans Symbols"/>
              <a:buNone/>
            </a:pPr>
            <a:r>
              <a:rPr b="1" i="0" lang="es-ES" sz="1600" u="none" cap="none" strike="noStrike">
                <a:solidFill>
                  <a:schemeClr val="lt1"/>
                </a:solidFill>
                <a:latin typeface="Gill Sans"/>
                <a:ea typeface="Gill Sans"/>
                <a:cs typeface="Gill Sans"/>
                <a:sym typeface="Gill Sans"/>
              </a:rPr>
              <a:t>NRC:	</a:t>
            </a:r>
            <a:r>
              <a:rPr lang="es-ES" sz="1600">
                <a:solidFill>
                  <a:schemeClr val="lt1"/>
                </a:solidFill>
                <a:latin typeface="Gill Sans"/>
                <a:ea typeface="Gill Sans"/>
                <a:cs typeface="Gill Sans"/>
                <a:sym typeface="Gill Sans"/>
              </a:rPr>
              <a:t>29783</a:t>
            </a:r>
            <a:endParaRPr/>
          </a:p>
          <a:p>
            <a:pPr indent="0" lvl="0" marL="0" marR="0" rtl="0" algn="l">
              <a:spcBef>
                <a:spcPts val="920"/>
              </a:spcBef>
              <a:spcAft>
                <a:spcPts val="0"/>
              </a:spcAft>
              <a:buClr>
                <a:schemeClr val="accent2"/>
              </a:buClr>
              <a:buSzPts val="1472"/>
              <a:buFont typeface="Noto Sans Symbols"/>
              <a:buNone/>
            </a:pPr>
            <a:r>
              <a:rPr b="1" i="0" lang="es-ES" sz="1600" u="none" cap="none" strike="noStrike">
                <a:solidFill>
                  <a:schemeClr val="lt1"/>
                </a:solidFill>
                <a:latin typeface="Gill Sans"/>
                <a:ea typeface="Gill Sans"/>
                <a:cs typeface="Gill Sans"/>
                <a:sym typeface="Gill Sans"/>
              </a:rPr>
              <a:t>FECHA:	1</a:t>
            </a:r>
            <a:r>
              <a:rPr b="1" lang="es-ES" sz="1600">
                <a:solidFill>
                  <a:schemeClr val="lt1"/>
                </a:solidFill>
                <a:latin typeface="Gill Sans"/>
                <a:ea typeface="Gill Sans"/>
                <a:cs typeface="Gill Sans"/>
                <a:sym typeface="Gill Sans"/>
              </a:rPr>
              <a:t>7</a:t>
            </a:r>
            <a:r>
              <a:rPr b="1" i="0" lang="es-ES" sz="1600" u="none" cap="none" strike="noStrike">
                <a:solidFill>
                  <a:schemeClr val="lt1"/>
                </a:solidFill>
                <a:latin typeface="Gill Sans"/>
                <a:ea typeface="Gill Sans"/>
                <a:cs typeface="Gill Sans"/>
                <a:sym typeface="Gill Sans"/>
              </a:rPr>
              <a:t>/1</a:t>
            </a:r>
            <a:r>
              <a:rPr b="0" i="0" lang="es-ES" sz="1600" u="none" cap="none" strike="noStrike">
                <a:solidFill>
                  <a:schemeClr val="lt1"/>
                </a:solidFill>
                <a:latin typeface="Gill Sans"/>
                <a:ea typeface="Gill Sans"/>
                <a:cs typeface="Gill Sans"/>
                <a:sym typeface="Gill Sans"/>
              </a:rPr>
              <a:t>1/202</a:t>
            </a:r>
            <a:r>
              <a:rPr lang="es-ES" sz="1600">
                <a:solidFill>
                  <a:schemeClr val="lt1"/>
                </a:solidFill>
                <a:latin typeface="Gill Sans"/>
                <a:ea typeface="Gill Sans"/>
                <a:cs typeface="Gill Sans"/>
                <a:sym typeface="Gill Sans"/>
              </a:rPr>
              <a:t>5</a:t>
            </a:r>
            <a:endParaRPr/>
          </a:p>
          <a:p>
            <a:pPr indent="0" lvl="0" marL="0" marR="0" rtl="0" algn="l">
              <a:spcBef>
                <a:spcPts val="920"/>
              </a:spcBef>
              <a:spcAft>
                <a:spcPts val="0"/>
              </a:spcAft>
              <a:buClr>
                <a:schemeClr val="accent2"/>
              </a:buClr>
              <a:buSzPts val="1472"/>
              <a:buFont typeface="Noto Sans Symbols"/>
              <a:buNone/>
            </a:pPr>
            <a:r>
              <a:rPr b="1" i="0" lang="es-ES" sz="1600" u="none" cap="none" strike="noStrike">
                <a:solidFill>
                  <a:schemeClr val="lt1"/>
                </a:solidFill>
                <a:latin typeface="Gill Sans"/>
                <a:ea typeface="Gill Sans"/>
                <a:cs typeface="Gill Sans"/>
                <a:sym typeface="Gill Sans"/>
              </a:rPr>
              <a:t>TUTOR:	</a:t>
            </a:r>
            <a:r>
              <a:rPr b="0" i="0" lang="es-ES" sz="1600" u="none" cap="none" strike="noStrike">
                <a:solidFill>
                  <a:schemeClr val="lt1"/>
                </a:solidFill>
                <a:latin typeface="Gill Sans"/>
                <a:ea typeface="Gill Sans"/>
                <a:cs typeface="Gill Sans"/>
                <a:sym typeface="Gill Sans"/>
              </a:rPr>
              <a:t>ING. MAURICIO CAMPAÑA</a:t>
            </a:r>
            <a:endParaRPr b="1" i="0" sz="1600" u="none" cap="none" strike="noStrike">
              <a:solidFill>
                <a:schemeClr val="lt1"/>
              </a:solidFill>
              <a:latin typeface="Gill Sans"/>
              <a:ea typeface="Gill Sans"/>
              <a:cs typeface="Gill Sans"/>
              <a:sym typeface="Gill Sans"/>
            </a:endParaRPr>
          </a:p>
        </p:txBody>
      </p:sp>
      <p:sp>
        <p:nvSpPr>
          <p:cNvPr id="104" name="Google Shape;104;p1"/>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000" u="none" cap="none" strike="noStrike">
                <a:solidFill>
                  <a:schemeClr val="dk1"/>
                </a:solidFill>
                <a:latin typeface="Gill Sans"/>
                <a:ea typeface="Gill Sans"/>
                <a:cs typeface="Gill Sans"/>
                <a:sym typeface="Gill San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cap="none"/>
              <a:t>Para la lógica del base de datos se </a:t>
            </a:r>
            <a:r>
              <a:rPr lang="es-ES" sz="1800"/>
              <a:t>implementó</a:t>
            </a:r>
            <a:r>
              <a:rPr lang="es-ES" sz="1800" cap="none"/>
              <a:t> en MySQL Workbench, donde se pondrá el script de l</a:t>
            </a:r>
            <a:r>
              <a:rPr lang="es-ES" sz="1800"/>
              <a:t>a </a:t>
            </a:r>
            <a:r>
              <a:rPr lang="es-ES" sz="1800"/>
              <a:t>creación de</a:t>
            </a:r>
            <a:r>
              <a:rPr lang="es-ES" sz="1800"/>
              <a:t> la base de Banquito y la comercializadora, como los inserts de cada una.</a:t>
            </a:r>
            <a:endParaRPr/>
          </a:p>
        </p:txBody>
      </p:sp>
      <p:sp>
        <p:nvSpPr>
          <p:cNvPr id="189" name="Google Shape;189;p8"/>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9</a:t>
            </a:r>
            <a:endParaRPr/>
          </a:p>
        </p:txBody>
      </p:sp>
      <p:pic>
        <p:nvPicPr>
          <p:cNvPr id="190" name="Google Shape;190;p8"/>
          <p:cNvPicPr preferRelativeResize="0"/>
          <p:nvPr/>
        </p:nvPicPr>
        <p:blipFill rotWithShape="1">
          <a:blip r:embed="rId3">
            <a:alphaModFix/>
          </a:blip>
          <a:srcRect b="0" l="0" r="0" t="0"/>
          <a:stretch/>
        </p:blipFill>
        <p:spPr>
          <a:xfrm>
            <a:off x="2511102" y="2199322"/>
            <a:ext cx="3869373" cy="1506095"/>
          </a:xfrm>
          <a:prstGeom prst="rect">
            <a:avLst/>
          </a:prstGeom>
          <a:noFill/>
          <a:ln cap="sq" cmpd="thickThin" w="101600">
            <a:solidFill>
              <a:srgbClr val="000000"/>
            </a:solidFill>
            <a:prstDash val="solid"/>
            <a:miter lim="800000"/>
            <a:headEnd len="sm" w="sm" type="none"/>
            <a:tailEnd len="sm" w="sm" type="none"/>
          </a:ln>
        </p:spPr>
      </p:pic>
      <p:pic>
        <p:nvPicPr>
          <p:cNvPr id="191" name="Google Shape;191;p8"/>
          <p:cNvPicPr preferRelativeResize="0"/>
          <p:nvPr/>
        </p:nvPicPr>
        <p:blipFill>
          <a:blip r:embed="rId4">
            <a:alphaModFix/>
          </a:blip>
          <a:stretch>
            <a:fillRect/>
          </a:stretch>
        </p:blipFill>
        <p:spPr>
          <a:xfrm>
            <a:off x="302925" y="4188800"/>
            <a:ext cx="3685024" cy="1735550"/>
          </a:xfrm>
          <a:prstGeom prst="rect">
            <a:avLst/>
          </a:prstGeom>
          <a:noFill/>
          <a:ln cap="sq" cmpd="thickThin" w="101600">
            <a:solidFill>
              <a:srgbClr val="000000"/>
            </a:solidFill>
            <a:prstDash val="solid"/>
            <a:miter lim="8000"/>
            <a:headEnd len="sm" w="sm" type="none"/>
            <a:tailEnd len="sm" w="sm" type="none"/>
          </a:ln>
        </p:spPr>
      </p:pic>
      <p:pic>
        <p:nvPicPr>
          <p:cNvPr id="192" name="Google Shape;192;p8"/>
          <p:cNvPicPr preferRelativeResize="0"/>
          <p:nvPr/>
        </p:nvPicPr>
        <p:blipFill>
          <a:blip r:embed="rId5">
            <a:alphaModFix/>
          </a:blip>
          <a:stretch>
            <a:fillRect/>
          </a:stretch>
        </p:blipFill>
        <p:spPr>
          <a:xfrm>
            <a:off x="4571450" y="4188800"/>
            <a:ext cx="3822248" cy="1735550"/>
          </a:xfrm>
          <a:prstGeom prst="rect">
            <a:avLst/>
          </a:prstGeom>
          <a:noFill/>
          <a:ln cap="sq" cmpd="thickThin" w="101600">
            <a:solidFill>
              <a:srgbClr val="000000"/>
            </a:solidFill>
            <a:prstDash val="solid"/>
            <a:miter lim="8000"/>
            <a:headEnd len="sm" w="sm" type="none"/>
            <a:tailEnd len="sm" w="sm" type="none"/>
          </a:ln>
        </p:spPr>
      </p:pic>
      <p:sp>
        <p:nvSpPr>
          <p:cNvPr id="193" name="Google Shape;193;p8"/>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BASE DE DATOS</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g3a3bf26d9f9_1_10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9" name="Google Shape;199;g3a3bf26d9f9_1_104"/>
          <p:cNvSpPr/>
          <p:nvPr/>
        </p:nvSpPr>
        <p:spPr>
          <a:xfrm>
            <a:off x="581190" y="457201"/>
            <a:ext cx="7364100" cy="91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0" name="Google Shape;200;g3a3bf26d9f9_1_104"/>
          <p:cNvSpPr/>
          <p:nvPr/>
        </p:nvSpPr>
        <p:spPr>
          <a:xfrm>
            <a:off x="581189" y="681070"/>
            <a:ext cx="7364100" cy="5693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1" name="Google Shape;201;g3a3bf26d9f9_1_104"/>
          <p:cNvSpPr txBox="1"/>
          <p:nvPr>
            <p:ph type="title"/>
          </p:nvPr>
        </p:nvSpPr>
        <p:spPr>
          <a:xfrm>
            <a:off x="996381" y="1152939"/>
            <a:ext cx="6583800" cy="4539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8000">
                <a:solidFill>
                  <a:srgbClr val="FFFFFF"/>
                </a:solidFill>
              </a:rPr>
              <a:t>SERVIDOR BANQUITO</a:t>
            </a:r>
            <a:endParaRPr sz="5400"/>
          </a:p>
        </p:txBody>
      </p:sp>
      <p:sp>
        <p:nvSpPr>
          <p:cNvPr id="202" name="Google Shape;202;g3a3bf26d9f9_1_104"/>
          <p:cNvSpPr txBox="1"/>
          <p:nvPr/>
        </p:nvSpPr>
        <p:spPr>
          <a:xfrm>
            <a:off x="11817675" y="6457890"/>
            <a:ext cx="374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a3bf26d9f9_1_2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08" name="Google Shape;208;g3a3bf26d9f9_1_21"/>
          <p:cNvSpPr txBox="1"/>
          <p:nvPr>
            <p:ph type="title"/>
          </p:nvPr>
        </p:nvSpPr>
        <p:spPr>
          <a:xfrm>
            <a:off x="550417" y="60990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a:t>
            </a:r>
            <a:r>
              <a:rPr lang="es-ES" sz="1800"/>
              <a:t>correspondiente a la conexión a la base de carpeta db contiene la clase DatabaseConnection que proporciona la conexión JDBC a la base de datos MySQL para el servicio Banquito.</a:t>
            </a:r>
            <a:endParaRPr sz="1800"/>
          </a:p>
        </p:txBody>
      </p:sp>
      <p:sp>
        <p:nvSpPr>
          <p:cNvPr id="209" name="Google Shape;209;g3a3bf26d9f9_1_2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10" name="Google Shape;210;g3a3bf26d9f9_1_2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11" name="Google Shape;211;g3a3bf26d9f9_1_21"/>
          <p:cNvPicPr preferRelativeResize="0"/>
          <p:nvPr/>
        </p:nvPicPr>
        <p:blipFill>
          <a:blip r:embed="rId3">
            <a:alphaModFix/>
          </a:blip>
          <a:stretch>
            <a:fillRect/>
          </a:stretch>
        </p:blipFill>
        <p:spPr>
          <a:xfrm>
            <a:off x="444550" y="3651956"/>
            <a:ext cx="2381250" cy="419100"/>
          </a:xfrm>
          <a:prstGeom prst="rect">
            <a:avLst/>
          </a:prstGeom>
          <a:noFill/>
          <a:ln>
            <a:noFill/>
          </a:ln>
        </p:spPr>
      </p:pic>
      <p:pic>
        <p:nvPicPr>
          <p:cNvPr id="212" name="Google Shape;212;g3a3bf26d9f9_1_21"/>
          <p:cNvPicPr preferRelativeResize="0"/>
          <p:nvPr/>
        </p:nvPicPr>
        <p:blipFill>
          <a:blip r:embed="rId4">
            <a:alphaModFix/>
          </a:blip>
          <a:stretch>
            <a:fillRect/>
          </a:stretch>
        </p:blipFill>
        <p:spPr>
          <a:xfrm>
            <a:off x="2978200" y="2544831"/>
            <a:ext cx="5986766" cy="32874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9"/>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18" name="Google Shape;218;p9"/>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m</a:t>
            </a:r>
            <a:r>
              <a:rPr lang="es-ES" sz="1800"/>
              <a:t>odelos</a:t>
            </a:r>
            <a:r>
              <a:rPr lang="es-ES" sz="1800" cap="none"/>
              <a:t> del servicio BANQUITO en la carpeta model, que son las entidades </a:t>
            </a:r>
            <a:r>
              <a:rPr lang="es-ES" sz="1800"/>
              <a:t>establecidas de la base de datos.</a:t>
            </a:r>
            <a:r>
              <a:rPr lang="es-ES" sz="1800" cap="none"/>
              <a:t> </a:t>
            </a:r>
            <a:endParaRPr/>
          </a:p>
        </p:txBody>
      </p:sp>
      <p:sp>
        <p:nvSpPr>
          <p:cNvPr id="219" name="Google Shape;219;p9"/>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20" name="Google Shape;220;p9"/>
          <p:cNvSpPr txBox="1"/>
          <p:nvPr/>
        </p:nvSpPr>
        <p:spPr>
          <a:xfrm>
            <a:off x="9117367" y="0"/>
            <a:ext cx="3074700" cy="6858000"/>
          </a:xfrm>
          <a:prstGeom prst="rect">
            <a:avLst/>
          </a:prstGeom>
          <a:solidFill>
            <a:schemeClr val="accent1"/>
          </a:solid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21" name="Google Shape;221;p9"/>
          <p:cNvPicPr preferRelativeResize="0"/>
          <p:nvPr/>
        </p:nvPicPr>
        <p:blipFill>
          <a:blip r:embed="rId3">
            <a:alphaModFix/>
          </a:blip>
          <a:stretch>
            <a:fillRect/>
          </a:stretch>
        </p:blipFill>
        <p:spPr>
          <a:xfrm>
            <a:off x="429175" y="3359806"/>
            <a:ext cx="1943100" cy="1285875"/>
          </a:xfrm>
          <a:prstGeom prst="rect">
            <a:avLst/>
          </a:prstGeom>
          <a:noFill/>
          <a:ln>
            <a:noFill/>
          </a:ln>
        </p:spPr>
      </p:pic>
      <p:pic>
        <p:nvPicPr>
          <p:cNvPr id="222" name="Google Shape;222;p9"/>
          <p:cNvPicPr preferRelativeResize="0"/>
          <p:nvPr/>
        </p:nvPicPr>
        <p:blipFill>
          <a:blip r:embed="rId4">
            <a:alphaModFix/>
          </a:blip>
          <a:stretch>
            <a:fillRect/>
          </a:stretch>
        </p:blipFill>
        <p:spPr>
          <a:xfrm>
            <a:off x="2909100" y="2061076"/>
            <a:ext cx="5950949" cy="439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a3bf26d9f9_0_49"/>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28" name="Google Shape;228;g3a3bf26d9f9_0_49"/>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a:t>
            </a:r>
            <a:r>
              <a:rPr lang="es-ES" sz="1800"/>
              <a:t>DTOs</a:t>
            </a:r>
            <a:r>
              <a:rPr lang="es-ES" sz="1800" cap="none"/>
              <a:t> del servicio BANQUITO en la carpeta </a:t>
            </a:r>
            <a:r>
              <a:rPr lang="es-ES" sz="1800"/>
              <a:t>dto</a:t>
            </a:r>
            <a:r>
              <a:rPr lang="es-ES" sz="1800" cap="none"/>
              <a:t>, que son las </a:t>
            </a:r>
            <a:r>
              <a:rPr lang="es-ES" sz="1800"/>
              <a:t>atributos que se transportan entre capas de la aplicación.</a:t>
            </a:r>
            <a:endParaRPr/>
          </a:p>
        </p:txBody>
      </p:sp>
      <p:sp>
        <p:nvSpPr>
          <p:cNvPr id="229" name="Google Shape;229;g3a3bf26d9f9_0_49"/>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30" name="Google Shape;230;g3a3bf26d9f9_0_49"/>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31" name="Google Shape;231;g3a3bf26d9f9_0_49"/>
          <p:cNvPicPr preferRelativeResize="0"/>
          <p:nvPr/>
        </p:nvPicPr>
        <p:blipFill>
          <a:blip r:embed="rId3">
            <a:alphaModFix/>
          </a:blip>
          <a:stretch>
            <a:fillRect/>
          </a:stretch>
        </p:blipFill>
        <p:spPr>
          <a:xfrm>
            <a:off x="183150" y="3475681"/>
            <a:ext cx="2604300" cy="775193"/>
          </a:xfrm>
          <a:prstGeom prst="rect">
            <a:avLst/>
          </a:prstGeom>
          <a:noFill/>
          <a:ln>
            <a:noFill/>
          </a:ln>
        </p:spPr>
      </p:pic>
      <p:pic>
        <p:nvPicPr>
          <p:cNvPr id="232" name="Google Shape;232;g3a3bf26d9f9_0_49"/>
          <p:cNvPicPr preferRelativeResize="0"/>
          <p:nvPr/>
        </p:nvPicPr>
        <p:blipFill>
          <a:blip r:embed="rId4">
            <a:alphaModFix/>
          </a:blip>
          <a:stretch>
            <a:fillRect/>
          </a:stretch>
        </p:blipFill>
        <p:spPr>
          <a:xfrm>
            <a:off x="2939850" y="2059106"/>
            <a:ext cx="6025118" cy="4398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a3bf26d9f9_0_6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38" name="Google Shape;238;g3a3bf26d9f9_0_61"/>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a:t>
            </a:r>
            <a:r>
              <a:rPr lang="es-ES" sz="1800"/>
              <a:t>servicios</a:t>
            </a:r>
            <a:r>
              <a:rPr lang="es-ES" sz="1800" cap="none"/>
              <a:t> del servicio BANQUITO en la carpeta </a:t>
            </a:r>
            <a:r>
              <a:rPr lang="es-ES" sz="1800"/>
              <a:t>service,</a:t>
            </a:r>
            <a:r>
              <a:rPr lang="es-ES" sz="1800" cap="none"/>
              <a:t> </a:t>
            </a:r>
            <a:r>
              <a:rPr lang="es-ES" sz="1800"/>
              <a:t>donde se maneja la lógica </a:t>
            </a:r>
            <a:r>
              <a:rPr lang="es-ES" sz="1800"/>
              <a:t>de la aplicación como sus métodos y funcionalidades.</a:t>
            </a:r>
            <a:endParaRPr/>
          </a:p>
        </p:txBody>
      </p:sp>
      <p:sp>
        <p:nvSpPr>
          <p:cNvPr id="239" name="Google Shape;239;g3a3bf26d9f9_0_6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40" name="Google Shape;240;g3a3bf26d9f9_0_6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41" name="Google Shape;241;g3a3bf26d9f9_0_61"/>
          <p:cNvPicPr preferRelativeResize="0"/>
          <p:nvPr/>
        </p:nvPicPr>
        <p:blipFill>
          <a:blip r:embed="rId3">
            <a:alphaModFix/>
          </a:blip>
          <a:stretch>
            <a:fillRect/>
          </a:stretch>
        </p:blipFill>
        <p:spPr>
          <a:xfrm>
            <a:off x="644450" y="3648951"/>
            <a:ext cx="2000250" cy="428625"/>
          </a:xfrm>
          <a:prstGeom prst="rect">
            <a:avLst/>
          </a:prstGeom>
          <a:noFill/>
          <a:ln>
            <a:noFill/>
          </a:ln>
        </p:spPr>
      </p:pic>
      <p:pic>
        <p:nvPicPr>
          <p:cNvPr id="242" name="Google Shape;242;g3a3bf26d9f9_0_61"/>
          <p:cNvPicPr preferRelativeResize="0"/>
          <p:nvPr/>
        </p:nvPicPr>
        <p:blipFill>
          <a:blip r:embed="rId4">
            <a:alphaModFix/>
          </a:blip>
          <a:stretch>
            <a:fillRect/>
          </a:stretch>
        </p:blipFill>
        <p:spPr>
          <a:xfrm>
            <a:off x="3181525" y="2059000"/>
            <a:ext cx="5217226" cy="464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a3bf26d9f9_1_5"/>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48" name="Google Shape;248;g3a3bf26d9f9_1_5"/>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de los controllers del servicio BANQUITO en la carpeta controller, expone endpoints REST para evaluar solicitudes de crédito de clientes del banco.</a:t>
            </a:r>
            <a:endParaRPr sz="1800"/>
          </a:p>
        </p:txBody>
      </p:sp>
      <p:sp>
        <p:nvSpPr>
          <p:cNvPr id="249" name="Google Shape;249;g3a3bf26d9f9_1_5"/>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50" name="Google Shape;250;g3a3bf26d9f9_1_5"/>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51" name="Google Shape;251;g3a3bf26d9f9_1_5"/>
          <p:cNvPicPr preferRelativeResize="0"/>
          <p:nvPr/>
        </p:nvPicPr>
        <p:blipFill>
          <a:blip r:embed="rId3">
            <a:alphaModFix/>
          </a:blip>
          <a:stretch>
            <a:fillRect/>
          </a:stretch>
        </p:blipFill>
        <p:spPr>
          <a:xfrm>
            <a:off x="306175" y="3805731"/>
            <a:ext cx="2190750" cy="419100"/>
          </a:xfrm>
          <a:prstGeom prst="rect">
            <a:avLst/>
          </a:prstGeom>
          <a:noFill/>
          <a:ln>
            <a:noFill/>
          </a:ln>
        </p:spPr>
      </p:pic>
      <p:pic>
        <p:nvPicPr>
          <p:cNvPr id="252" name="Google Shape;252;g3a3bf26d9f9_1_5"/>
          <p:cNvPicPr preferRelativeResize="0"/>
          <p:nvPr/>
        </p:nvPicPr>
        <p:blipFill>
          <a:blip r:embed="rId4">
            <a:alphaModFix/>
          </a:blip>
          <a:stretch>
            <a:fillRect/>
          </a:stretch>
        </p:blipFill>
        <p:spPr>
          <a:xfrm>
            <a:off x="2803100" y="2421806"/>
            <a:ext cx="6161866" cy="3490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a3bf26d9f9_1_3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58" name="Google Shape;258;g3a3bf26d9f9_1_31"/>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de la carpeta config del servicio BANQUITO en la carpeta config, </a:t>
            </a:r>
            <a:r>
              <a:rPr lang="es-ES" sz="1800"/>
              <a:t>La clase JerseyConfig es la clase de configuración JAX-RS que registra los controladores REST del servicio Banquito.</a:t>
            </a:r>
            <a:endParaRPr sz="1800"/>
          </a:p>
        </p:txBody>
      </p:sp>
      <p:sp>
        <p:nvSpPr>
          <p:cNvPr id="259" name="Google Shape;259;g3a3bf26d9f9_1_3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60" name="Google Shape;260;g3a3bf26d9f9_1_3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61" name="Google Shape;261;g3a3bf26d9f9_1_31"/>
          <p:cNvPicPr preferRelativeResize="0"/>
          <p:nvPr/>
        </p:nvPicPr>
        <p:blipFill>
          <a:blip r:embed="rId3">
            <a:alphaModFix/>
          </a:blip>
          <a:stretch>
            <a:fillRect/>
          </a:stretch>
        </p:blipFill>
        <p:spPr>
          <a:xfrm>
            <a:off x="581200" y="3962270"/>
            <a:ext cx="1914525" cy="409575"/>
          </a:xfrm>
          <a:prstGeom prst="rect">
            <a:avLst/>
          </a:prstGeom>
          <a:noFill/>
          <a:ln>
            <a:noFill/>
          </a:ln>
        </p:spPr>
      </p:pic>
      <p:pic>
        <p:nvPicPr>
          <p:cNvPr id="262" name="Google Shape;262;g3a3bf26d9f9_1_31"/>
          <p:cNvPicPr preferRelativeResize="0"/>
          <p:nvPr/>
        </p:nvPicPr>
        <p:blipFill>
          <a:blip r:embed="rId4">
            <a:alphaModFix/>
          </a:blip>
          <a:stretch>
            <a:fillRect/>
          </a:stretch>
        </p:blipFill>
        <p:spPr>
          <a:xfrm>
            <a:off x="2894150" y="2052781"/>
            <a:ext cx="5953125" cy="457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0"/>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68" name="Google Shape;268;p10"/>
          <p:cNvSpPr txBox="1"/>
          <p:nvPr>
            <p:ph type="title"/>
          </p:nvPr>
        </p:nvSpPr>
        <p:spPr>
          <a:xfrm>
            <a:off x="532367" y="5022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Una vez finalizada la construcción del servicio, se limpia y compila el proyecto y se verifica que esté todo correcto (BUILD SUCCESS en la terminal)</a:t>
            </a:r>
            <a:endParaRPr sz="1600" cap="none"/>
          </a:p>
        </p:txBody>
      </p:sp>
      <p:sp>
        <p:nvSpPr>
          <p:cNvPr id="269" name="Google Shape;269;p10"/>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13</a:t>
            </a:r>
            <a:endParaRPr/>
          </a:p>
        </p:txBody>
      </p:sp>
      <p:sp>
        <p:nvSpPr>
          <p:cNvPr id="270" name="Google Shape;270;p10"/>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rgbClr val="FFFF00"/>
              </a:buClr>
              <a:buSzPts val="828"/>
              <a:buFont typeface="Noto Sans Symbols"/>
              <a:buChar char="◼"/>
            </a:pPr>
            <a:r>
              <a:rPr b="0" i="0" lang="es-ES" sz="900" u="none" cap="none" strike="noStrike">
                <a:solidFill>
                  <a:srgbClr val="FFFF00"/>
                </a:solidFill>
                <a:latin typeface="Gill Sans"/>
                <a:ea typeface="Gill Sans"/>
                <a:cs typeface="Gill Sans"/>
                <a:sym typeface="Gill Sans"/>
              </a:rPr>
              <a:t>EJECUCIÓN DE LA APLICACIÓN</a:t>
            </a:r>
            <a:endParaRPr>
              <a:solidFill>
                <a:srgbClr val="FFFF00"/>
              </a:solidFill>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71" name="Google Shape;271;p10"/>
          <p:cNvPicPr preferRelativeResize="0"/>
          <p:nvPr/>
        </p:nvPicPr>
        <p:blipFill>
          <a:blip r:embed="rId3">
            <a:alphaModFix/>
          </a:blip>
          <a:stretch>
            <a:fillRect/>
          </a:stretch>
        </p:blipFill>
        <p:spPr>
          <a:xfrm>
            <a:off x="303125" y="2407980"/>
            <a:ext cx="8477351" cy="31472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g3a3bf26d9f9_0_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g3a3bf26d9f9_0_81"/>
          <p:cNvSpPr/>
          <p:nvPr/>
        </p:nvSpPr>
        <p:spPr>
          <a:xfrm>
            <a:off x="581190" y="457201"/>
            <a:ext cx="7364100" cy="91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8" name="Google Shape;278;g3a3bf26d9f9_0_81"/>
          <p:cNvSpPr/>
          <p:nvPr/>
        </p:nvSpPr>
        <p:spPr>
          <a:xfrm>
            <a:off x="581189" y="681070"/>
            <a:ext cx="7364100" cy="5693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9" name="Google Shape;279;g3a3bf26d9f9_0_81"/>
          <p:cNvSpPr txBox="1"/>
          <p:nvPr>
            <p:ph type="title"/>
          </p:nvPr>
        </p:nvSpPr>
        <p:spPr>
          <a:xfrm>
            <a:off x="996381" y="1152939"/>
            <a:ext cx="6583800" cy="4539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8000">
                <a:solidFill>
                  <a:srgbClr val="FFFFFF"/>
                </a:solidFill>
              </a:rPr>
              <a:t>SERVIDOR </a:t>
            </a:r>
            <a:r>
              <a:rPr lang="es-ES" sz="4900">
                <a:solidFill>
                  <a:srgbClr val="FFFFFF"/>
                </a:solidFill>
              </a:rPr>
              <a:t>COMERCIALIZADORA</a:t>
            </a:r>
            <a:endParaRPr sz="2300"/>
          </a:p>
        </p:txBody>
      </p:sp>
      <p:sp>
        <p:nvSpPr>
          <p:cNvPr id="280" name="Google Shape;280;g3a3bf26d9f9_0_81"/>
          <p:cNvSpPr txBox="1"/>
          <p:nvPr/>
        </p:nvSpPr>
        <p:spPr>
          <a:xfrm>
            <a:off x="11817675" y="6457890"/>
            <a:ext cx="374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0" name="Google Shape;110;p2"/>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1" name="Google Shape;111;p2"/>
          <p:cNvSpPr txBox="1"/>
          <p:nvPr>
            <p:ph idx="1" type="body"/>
          </p:nvPr>
        </p:nvSpPr>
        <p:spPr>
          <a:xfrm>
            <a:off x="442377" y="631821"/>
            <a:ext cx="3707476" cy="5594358"/>
          </a:xfrm>
          <a:prstGeom prst="rect">
            <a:avLst/>
          </a:prstGeom>
          <a:noFill/>
          <a:ln>
            <a:noFill/>
          </a:ln>
        </p:spPr>
        <p:txBody>
          <a:bodyPr anchorCtr="0" anchor="ctr" bIns="45700" lIns="91425" spcFirstLastPara="1" rIns="91425" wrap="square" tIns="45700">
            <a:noAutofit/>
          </a:bodyPr>
          <a:lstStyle/>
          <a:p>
            <a:pPr indent="-306000" lvl="0" marL="306000" rtl="0" algn="l">
              <a:lnSpc>
                <a:spcPct val="90000"/>
              </a:lnSpc>
              <a:spcBef>
                <a:spcPts val="0"/>
              </a:spcBef>
              <a:spcAft>
                <a:spcPts val="0"/>
              </a:spcAft>
              <a:buSzPts val="644"/>
              <a:buChar char="◼"/>
            </a:pPr>
            <a:r>
              <a:rPr lang="es-ES" sz="700">
                <a:solidFill>
                  <a:schemeClr val="lt1"/>
                </a:solidFill>
              </a:rPr>
              <a:t>ESTRUCTURA DE PROYECTO</a:t>
            </a:r>
            <a:endParaRPr/>
          </a:p>
          <a:p>
            <a:pPr indent="-306000" lvl="0" marL="306000" rtl="0" algn="l">
              <a:lnSpc>
                <a:spcPct val="90000"/>
              </a:lnSpc>
              <a:spcBef>
                <a:spcPts val="740"/>
              </a:spcBef>
              <a:spcAft>
                <a:spcPts val="0"/>
              </a:spcAft>
              <a:buSzPts val="644"/>
              <a:buChar char="◼"/>
            </a:pPr>
            <a:r>
              <a:rPr lang="es-ES" sz="700">
                <a:solidFill>
                  <a:schemeClr val="lt1"/>
                </a:solidFill>
              </a:rPr>
              <a:t>APLICACIÓN SERVIDORES</a:t>
            </a:r>
            <a:endParaRPr/>
          </a:p>
          <a:p>
            <a:pPr indent="-306000" lvl="1" marL="630000" rtl="0" algn="l">
              <a:lnSpc>
                <a:spcPct val="90000"/>
              </a:lnSpc>
              <a:spcBef>
                <a:spcPts val="740"/>
              </a:spcBef>
              <a:spcAft>
                <a:spcPts val="0"/>
              </a:spcAft>
              <a:buSzPts val="644"/>
              <a:buChar char="◼"/>
            </a:pPr>
            <a:r>
              <a:rPr lang="es-ES" sz="700">
                <a:solidFill>
                  <a:schemeClr val="lt1"/>
                </a:solidFill>
              </a:rPr>
              <a:t>CREACIÓN DEL PROYECTO SERVIDOR</a:t>
            </a:r>
            <a:endParaRPr/>
          </a:p>
          <a:p>
            <a:pPr indent="-241738" lvl="1" marL="630000" rtl="0" algn="l">
              <a:lnSpc>
                <a:spcPct val="90000"/>
              </a:lnSpc>
              <a:spcBef>
                <a:spcPts val="740"/>
              </a:spcBef>
              <a:spcAft>
                <a:spcPts val="0"/>
              </a:spcAft>
              <a:buSzPts val="644"/>
              <a:buChar char="◼"/>
            </a:pPr>
            <a:r>
              <a:rPr lang="es-ES" sz="700">
                <a:solidFill>
                  <a:schemeClr val="lt1"/>
                </a:solidFill>
              </a:rPr>
              <a:t>CREACIÓN BASE DE DATOS</a:t>
            </a:r>
            <a:endParaRPr/>
          </a:p>
          <a:p>
            <a:pPr indent="-306000" lvl="1" marL="630000" rtl="0" algn="l">
              <a:lnSpc>
                <a:spcPct val="90000"/>
              </a:lnSpc>
              <a:spcBef>
                <a:spcPts val="740"/>
              </a:spcBef>
              <a:spcAft>
                <a:spcPts val="0"/>
              </a:spcAft>
              <a:buSzPts val="644"/>
              <a:buChar char="◼"/>
            </a:pPr>
            <a:r>
              <a:rPr lang="es-ES" sz="700">
                <a:solidFill>
                  <a:schemeClr val="lt1"/>
                </a:solidFill>
              </a:rPr>
              <a:t>MODELO MVC</a:t>
            </a:r>
            <a:endParaRPr/>
          </a:p>
          <a:p>
            <a:pPr indent="-306000" lvl="1" marL="630000" rtl="0" algn="l">
              <a:lnSpc>
                <a:spcPct val="90000"/>
              </a:lnSpc>
              <a:spcBef>
                <a:spcPts val="740"/>
              </a:spcBef>
              <a:spcAft>
                <a:spcPts val="0"/>
              </a:spcAft>
              <a:buSzPts val="644"/>
              <a:buChar char="◼"/>
            </a:pPr>
            <a:r>
              <a:rPr lang="es-ES" sz="700">
                <a:solidFill>
                  <a:schemeClr val="lt1"/>
                </a:solidFill>
              </a:rPr>
              <a:t>EJECUCIÓN DE LA APLICACIÓN</a:t>
            </a:r>
            <a:endParaRPr/>
          </a:p>
          <a:p>
            <a:pPr indent="-306000" lvl="0" marL="306000" rtl="0" algn="l">
              <a:lnSpc>
                <a:spcPct val="90000"/>
              </a:lnSpc>
              <a:spcBef>
                <a:spcPts val="740"/>
              </a:spcBef>
              <a:spcAft>
                <a:spcPts val="0"/>
              </a:spcAft>
              <a:buSzPts val="644"/>
              <a:buChar char="◼"/>
            </a:pPr>
            <a:r>
              <a:rPr lang="es-ES" sz="700">
                <a:solidFill>
                  <a:schemeClr val="lt1"/>
                </a:solidFill>
              </a:rPr>
              <a:t>APLICACIÓN CLIENTE CONSOLA</a:t>
            </a:r>
            <a:endParaRPr/>
          </a:p>
          <a:p>
            <a:pPr indent="-306000" lvl="1" marL="630000" rtl="0" algn="l">
              <a:lnSpc>
                <a:spcPct val="90000"/>
              </a:lnSpc>
              <a:spcBef>
                <a:spcPts val="740"/>
              </a:spcBef>
              <a:spcAft>
                <a:spcPts val="0"/>
              </a:spcAft>
              <a:buSzPts val="644"/>
              <a:buChar char="◼"/>
            </a:pPr>
            <a:r>
              <a:rPr lang="es-ES" sz="700">
                <a:solidFill>
                  <a:schemeClr val="lt1"/>
                </a:solidFill>
              </a:rPr>
              <a:t>CREACIÓN DEL CLIENTE</a:t>
            </a:r>
            <a:endParaRPr/>
          </a:p>
          <a:p>
            <a:pPr indent="-306000" lvl="1" marL="630000" rtl="0" algn="l">
              <a:lnSpc>
                <a:spcPct val="90000"/>
              </a:lnSpc>
              <a:spcBef>
                <a:spcPts val="740"/>
              </a:spcBef>
              <a:spcAft>
                <a:spcPts val="0"/>
              </a:spcAft>
              <a:buSzPts val="644"/>
              <a:buChar char="◼"/>
            </a:pPr>
            <a:r>
              <a:rPr lang="es-ES" sz="700">
                <a:solidFill>
                  <a:schemeClr val="lt1"/>
                </a:solidFill>
              </a:rPr>
              <a:t>MODELO MVC</a:t>
            </a:r>
            <a:endParaRPr/>
          </a:p>
          <a:p>
            <a:pPr indent="-306000" lvl="1" marL="630000" rtl="0" algn="l">
              <a:lnSpc>
                <a:spcPct val="90000"/>
              </a:lnSpc>
              <a:spcBef>
                <a:spcPts val="740"/>
              </a:spcBef>
              <a:spcAft>
                <a:spcPts val="0"/>
              </a:spcAft>
              <a:buSzPts val="644"/>
              <a:buChar char="◼"/>
            </a:pPr>
            <a:r>
              <a:rPr lang="es-ES" sz="700">
                <a:solidFill>
                  <a:schemeClr val="lt1"/>
                </a:solidFill>
              </a:rPr>
              <a:t>EJECUCIÓN DE LA APLICACIÓN</a:t>
            </a:r>
            <a:endParaRPr/>
          </a:p>
          <a:p>
            <a:pPr indent="-306000" lvl="0" marL="306000" rtl="0" algn="l">
              <a:lnSpc>
                <a:spcPct val="90000"/>
              </a:lnSpc>
              <a:spcBef>
                <a:spcPts val="740"/>
              </a:spcBef>
              <a:spcAft>
                <a:spcPts val="0"/>
              </a:spcAft>
              <a:buSzPts val="644"/>
              <a:buChar char="◼"/>
            </a:pPr>
            <a:r>
              <a:rPr lang="es-ES" sz="700">
                <a:solidFill>
                  <a:schemeClr val="lt1"/>
                </a:solidFill>
              </a:rPr>
              <a:t>APLICACIÓN CLIENTE ESCRITORIO</a:t>
            </a:r>
            <a:endParaRPr/>
          </a:p>
          <a:p>
            <a:pPr indent="-306000" lvl="1" marL="630000" rtl="0" algn="l">
              <a:lnSpc>
                <a:spcPct val="90000"/>
              </a:lnSpc>
              <a:spcBef>
                <a:spcPts val="740"/>
              </a:spcBef>
              <a:spcAft>
                <a:spcPts val="0"/>
              </a:spcAft>
              <a:buSzPts val="644"/>
              <a:buChar char="◼"/>
            </a:pPr>
            <a:r>
              <a:rPr lang="es-ES" sz="700">
                <a:solidFill>
                  <a:schemeClr val="lt1"/>
                </a:solidFill>
              </a:rPr>
              <a:t>CREACIÓN DEL CLIENTE</a:t>
            </a:r>
            <a:endParaRPr/>
          </a:p>
          <a:p>
            <a:pPr indent="-306000" lvl="1" marL="630000" rtl="0" algn="l">
              <a:lnSpc>
                <a:spcPct val="90000"/>
              </a:lnSpc>
              <a:spcBef>
                <a:spcPts val="740"/>
              </a:spcBef>
              <a:spcAft>
                <a:spcPts val="0"/>
              </a:spcAft>
              <a:buSzPts val="644"/>
              <a:buChar char="◼"/>
            </a:pPr>
            <a:r>
              <a:rPr lang="es-ES" sz="700">
                <a:solidFill>
                  <a:schemeClr val="lt1"/>
                </a:solidFill>
              </a:rPr>
              <a:t>MODELO MVC</a:t>
            </a:r>
            <a:endParaRPr/>
          </a:p>
          <a:p>
            <a:pPr indent="-306000" lvl="1" marL="630000" rtl="0" algn="l">
              <a:lnSpc>
                <a:spcPct val="90000"/>
              </a:lnSpc>
              <a:spcBef>
                <a:spcPts val="740"/>
              </a:spcBef>
              <a:spcAft>
                <a:spcPts val="0"/>
              </a:spcAft>
              <a:buSzPts val="644"/>
              <a:buChar char="◼"/>
            </a:pPr>
            <a:r>
              <a:rPr lang="es-ES" sz="700">
                <a:solidFill>
                  <a:schemeClr val="lt1"/>
                </a:solidFill>
              </a:rPr>
              <a:t>EJECUCIÓN DE LA APLICACIÓN</a:t>
            </a:r>
            <a:endParaRPr/>
          </a:p>
          <a:p>
            <a:pPr indent="-306000" lvl="0" marL="306000" rtl="0" algn="l">
              <a:lnSpc>
                <a:spcPct val="90000"/>
              </a:lnSpc>
              <a:spcBef>
                <a:spcPts val="740"/>
              </a:spcBef>
              <a:spcAft>
                <a:spcPts val="0"/>
              </a:spcAft>
              <a:buSzPts val="644"/>
              <a:buChar char="◼"/>
            </a:pPr>
            <a:r>
              <a:rPr lang="es-ES" sz="700">
                <a:solidFill>
                  <a:schemeClr val="lt1"/>
                </a:solidFill>
              </a:rPr>
              <a:t>APLICACIÓN CLIENTE MÓVIL</a:t>
            </a:r>
            <a:endParaRPr/>
          </a:p>
          <a:p>
            <a:pPr indent="-306000" lvl="1" marL="630000" rtl="0" algn="l">
              <a:lnSpc>
                <a:spcPct val="90000"/>
              </a:lnSpc>
              <a:spcBef>
                <a:spcPts val="740"/>
              </a:spcBef>
              <a:spcAft>
                <a:spcPts val="0"/>
              </a:spcAft>
              <a:buSzPts val="644"/>
              <a:buChar char="◼"/>
            </a:pPr>
            <a:r>
              <a:rPr lang="es-ES" sz="700">
                <a:solidFill>
                  <a:schemeClr val="lt1"/>
                </a:solidFill>
              </a:rPr>
              <a:t>CREACIÓN DEL CLIENTE</a:t>
            </a:r>
            <a:endParaRPr/>
          </a:p>
          <a:p>
            <a:pPr indent="-306000" lvl="1" marL="630000" rtl="0" algn="l">
              <a:lnSpc>
                <a:spcPct val="90000"/>
              </a:lnSpc>
              <a:spcBef>
                <a:spcPts val="740"/>
              </a:spcBef>
              <a:spcAft>
                <a:spcPts val="0"/>
              </a:spcAft>
              <a:buSzPts val="644"/>
              <a:buChar char="◼"/>
            </a:pPr>
            <a:r>
              <a:rPr lang="es-ES" sz="700">
                <a:solidFill>
                  <a:schemeClr val="lt1"/>
                </a:solidFill>
              </a:rPr>
              <a:t>MODELO MVC</a:t>
            </a:r>
            <a:endParaRPr/>
          </a:p>
          <a:p>
            <a:pPr indent="-306000" lvl="1" marL="630000" rtl="0" algn="l">
              <a:lnSpc>
                <a:spcPct val="90000"/>
              </a:lnSpc>
              <a:spcBef>
                <a:spcPts val="740"/>
              </a:spcBef>
              <a:spcAft>
                <a:spcPts val="0"/>
              </a:spcAft>
              <a:buSzPts val="644"/>
              <a:buChar char="◼"/>
            </a:pPr>
            <a:r>
              <a:rPr lang="es-ES" sz="700">
                <a:solidFill>
                  <a:schemeClr val="lt1"/>
                </a:solidFill>
              </a:rPr>
              <a:t>EJECUCIÓN DE LA APLICACIÓN</a:t>
            </a:r>
            <a:endParaRPr/>
          </a:p>
          <a:p>
            <a:pPr indent="-306000" lvl="0" marL="306000" rtl="0" algn="l">
              <a:lnSpc>
                <a:spcPct val="90000"/>
              </a:lnSpc>
              <a:spcBef>
                <a:spcPts val="740"/>
              </a:spcBef>
              <a:spcAft>
                <a:spcPts val="0"/>
              </a:spcAft>
              <a:buSzPts val="644"/>
              <a:buChar char="◼"/>
            </a:pPr>
            <a:r>
              <a:rPr lang="es-ES" sz="700">
                <a:solidFill>
                  <a:schemeClr val="lt1"/>
                </a:solidFill>
              </a:rPr>
              <a:t>APLICACIÓN CLIENTE WEB</a:t>
            </a:r>
            <a:endParaRPr/>
          </a:p>
          <a:p>
            <a:pPr indent="-306000" lvl="1" marL="630000" rtl="0" algn="l">
              <a:lnSpc>
                <a:spcPct val="90000"/>
              </a:lnSpc>
              <a:spcBef>
                <a:spcPts val="740"/>
              </a:spcBef>
              <a:spcAft>
                <a:spcPts val="0"/>
              </a:spcAft>
              <a:buSzPts val="644"/>
              <a:buChar char="◼"/>
            </a:pPr>
            <a:r>
              <a:rPr lang="es-ES" sz="700">
                <a:solidFill>
                  <a:schemeClr val="lt1"/>
                </a:solidFill>
              </a:rPr>
              <a:t>CREACIÓN DEL CLIENTE</a:t>
            </a:r>
            <a:endParaRPr/>
          </a:p>
          <a:p>
            <a:pPr indent="-306000" lvl="1" marL="630000" rtl="0" algn="l">
              <a:lnSpc>
                <a:spcPct val="90000"/>
              </a:lnSpc>
              <a:spcBef>
                <a:spcPts val="740"/>
              </a:spcBef>
              <a:spcAft>
                <a:spcPts val="0"/>
              </a:spcAft>
              <a:buSzPts val="644"/>
              <a:buChar char="◼"/>
            </a:pPr>
            <a:r>
              <a:rPr lang="es-ES" sz="700">
                <a:solidFill>
                  <a:schemeClr val="lt1"/>
                </a:solidFill>
              </a:rPr>
              <a:t>MODELO MVC</a:t>
            </a:r>
            <a:endParaRPr/>
          </a:p>
          <a:p>
            <a:pPr indent="-306000" lvl="1" marL="630000" rtl="0" algn="l">
              <a:lnSpc>
                <a:spcPct val="90000"/>
              </a:lnSpc>
              <a:spcBef>
                <a:spcPts val="740"/>
              </a:spcBef>
              <a:spcAft>
                <a:spcPts val="0"/>
              </a:spcAft>
              <a:buSzPts val="644"/>
              <a:buChar char="◼"/>
            </a:pPr>
            <a:r>
              <a:rPr lang="es-ES" sz="700">
                <a:solidFill>
                  <a:schemeClr val="lt1"/>
                </a:solidFill>
              </a:rPr>
              <a:t>EJECUCIÓN DE LA APLICACIÓN</a:t>
            </a:r>
            <a:endParaRPr/>
          </a:p>
          <a:p>
            <a:pPr indent="-306000" lvl="0" marL="306000" rtl="0" algn="l">
              <a:lnSpc>
                <a:spcPct val="90000"/>
              </a:lnSpc>
              <a:spcBef>
                <a:spcPts val="740"/>
              </a:spcBef>
              <a:spcAft>
                <a:spcPts val="0"/>
              </a:spcAft>
              <a:buSzPts val="644"/>
              <a:buChar char="◼"/>
            </a:pPr>
            <a:r>
              <a:rPr lang="es-ES" sz="700">
                <a:solidFill>
                  <a:schemeClr val="lt1"/>
                </a:solidFill>
              </a:rPr>
              <a:t>CONCLUSIONES</a:t>
            </a:r>
            <a:endParaRPr/>
          </a:p>
          <a:p>
            <a:pPr indent="-306000" lvl="0" marL="306000" rtl="0" algn="l">
              <a:lnSpc>
                <a:spcPct val="90000"/>
              </a:lnSpc>
              <a:spcBef>
                <a:spcPts val="740"/>
              </a:spcBef>
              <a:spcAft>
                <a:spcPts val="0"/>
              </a:spcAft>
              <a:buSzPts val="644"/>
              <a:buChar char="◼"/>
            </a:pPr>
            <a:r>
              <a:rPr lang="es-ES" sz="700">
                <a:solidFill>
                  <a:schemeClr val="lt1"/>
                </a:solidFill>
              </a:rPr>
              <a:t>RECOMENDACIONES</a:t>
            </a:r>
            <a:endParaRPr/>
          </a:p>
        </p:txBody>
      </p:sp>
      <p:pic>
        <p:nvPicPr>
          <p:cNvPr descr="Resultado de imagen para AGENDA PNG" id="112" name="Google Shape;112;p2"/>
          <p:cNvPicPr preferRelativeResize="0"/>
          <p:nvPr/>
        </p:nvPicPr>
        <p:blipFill rotWithShape="1">
          <a:blip r:embed="rId3">
            <a:alphaModFix/>
          </a:blip>
          <a:srcRect b="0" l="0" r="0" t="0"/>
          <a:stretch/>
        </p:blipFill>
        <p:spPr>
          <a:xfrm>
            <a:off x="4791522" y="1935576"/>
            <a:ext cx="6489819" cy="3007477"/>
          </a:xfrm>
          <a:prstGeom prst="rect">
            <a:avLst/>
          </a:prstGeom>
          <a:noFill/>
          <a:ln>
            <a:noFill/>
          </a:ln>
        </p:spPr>
      </p:pic>
      <p:sp>
        <p:nvSpPr>
          <p:cNvPr id="113" name="Google Shape;113;p2"/>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a3bf26d9f9_1_42"/>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86" name="Google Shape;286;g3a3bf26d9f9_1_42"/>
          <p:cNvSpPr txBox="1"/>
          <p:nvPr>
            <p:ph type="title"/>
          </p:nvPr>
        </p:nvSpPr>
        <p:spPr>
          <a:xfrm>
            <a:off x="550417" y="60990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a:t>
            </a:r>
            <a:r>
              <a:rPr lang="es-ES" sz="1800"/>
              <a:t>correspondiente a la conexión a la base de carpeta db contiene la clase DatabaseConnection que proporciona la conexión JDBC a la base de datos MySQL para el servicio Comercializadora.</a:t>
            </a:r>
            <a:endParaRPr sz="1800"/>
          </a:p>
        </p:txBody>
      </p:sp>
      <p:sp>
        <p:nvSpPr>
          <p:cNvPr id="287" name="Google Shape;287;g3a3bf26d9f9_1_42"/>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88" name="Google Shape;288;g3a3bf26d9f9_1_42"/>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89" name="Google Shape;289;g3a3bf26d9f9_1_42"/>
          <p:cNvPicPr preferRelativeResize="0"/>
          <p:nvPr/>
        </p:nvPicPr>
        <p:blipFill>
          <a:blip r:embed="rId3">
            <a:alphaModFix/>
          </a:blip>
          <a:stretch>
            <a:fillRect/>
          </a:stretch>
        </p:blipFill>
        <p:spPr>
          <a:xfrm>
            <a:off x="444550" y="3651956"/>
            <a:ext cx="2381250" cy="419100"/>
          </a:xfrm>
          <a:prstGeom prst="rect">
            <a:avLst/>
          </a:prstGeom>
          <a:noFill/>
          <a:ln>
            <a:noFill/>
          </a:ln>
        </p:spPr>
      </p:pic>
      <p:pic>
        <p:nvPicPr>
          <p:cNvPr id="290" name="Google Shape;290;g3a3bf26d9f9_1_42"/>
          <p:cNvPicPr preferRelativeResize="0"/>
          <p:nvPr/>
        </p:nvPicPr>
        <p:blipFill>
          <a:blip r:embed="rId4">
            <a:alphaModFix/>
          </a:blip>
          <a:stretch>
            <a:fillRect/>
          </a:stretch>
        </p:blipFill>
        <p:spPr>
          <a:xfrm>
            <a:off x="2978200" y="2544831"/>
            <a:ext cx="5986766" cy="3287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a3bf26d9f9_1_5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296" name="Google Shape;296;g3a3bf26d9f9_1_51"/>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m</a:t>
            </a:r>
            <a:r>
              <a:rPr lang="es-ES" sz="1800"/>
              <a:t>odelos</a:t>
            </a:r>
            <a:r>
              <a:rPr lang="es-ES" sz="1800" cap="none"/>
              <a:t> del servicio </a:t>
            </a:r>
            <a:r>
              <a:rPr lang="es-ES" sz="1800"/>
              <a:t>Comercializadora</a:t>
            </a:r>
            <a:r>
              <a:rPr lang="es-ES" sz="1800" cap="none"/>
              <a:t> en la carpeta model, que son las entidades </a:t>
            </a:r>
            <a:r>
              <a:rPr lang="es-ES" sz="1800"/>
              <a:t>establecidas de la base de datos.</a:t>
            </a:r>
            <a:r>
              <a:rPr lang="es-ES" sz="1800" cap="none"/>
              <a:t> </a:t>
            </a:r>
            <a:endParaRPr/>
          </a:p>
        </p:txBody>
      </p:sp>
      <p:sp>
        <p:nvSpPr>
          <p:cNvPr id="297" name="Google Shape;297;g3a3bf26d9f9_1_5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298" name="Google Shape;298;g3a3bf26d9f9_1_51"/>
          <p:cNvSpPr txBox="1"/>
          <p:nvPr/>
        </p:nvSpPr>
        <p:spPr>
          <a:xfrm>
            <a:off x="9117367" y="0"/>
            <a:ext cx="3074700" cy="6858000"/>
          </a:xfrm>
          <a:prstGeom prst="rect">
            <a:avLst/>
          </a:prstGeom>
          <a:solidFill>
            <a:schemeClr val="accent1"/>
          </a:solidFill>
          <a:ln cap="rnd" cmpd="sng" w="2222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299" name="Google Shape;299;g3a3bf26d9f9_1_51"/>
          <p:cNvPicPr preferRelativeResize="0"/>
          <p:nvPr/>
        </p:nvPicPr>
        <p:blipFill>
          <a:blip r:embed="rId3">
            <a:alphaModFix/>
          </a:blip>
          <a:stretch>
            <a:fillRect/>
          </a:stretch>
        </p:blipFill>
        <p:spPr>
          <a:xfrm>
            <a:off x="459925" y="3544331"/>
            <a:ext cx="2609850" cy="1047750"/>
          </a:xfrm>
          <a:prstGeom prst="rect">
            <a:avLst/>
          </a:prstGeom>
          <a:noFill/>
          <a:ln>
            <a:noFill/>
          </a:ln>
        </p:spPr>
      </p:pic>
      <p:pic>
        <p:nvPicPr>
          <p:cNvPr id="300" name="Google Shape;300;g3a3bf26d9f9_1_51"/>
          <p:cNvPicPr preferRelativeResize="0"/>
          <p:nvPr/>
        </p:nvPicPr>
        <p:blipFill>
          <a:blip r:embed="rId4">
            <a:alphaModFix/>
          </a:blip>
          <a:stretch>
            <a:fillRect/>
          </a:stretch>
        </p:blipFill>
        <p:spPr>
          <a:xfrm>
            <a:off x="3222175" y="2022056"/>
            <a:ext cx="5742791" cy="46183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a3bf26d9f9_1_60"/>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06" name="Google Shape;306;g3a3bf26d9f9_1_60"/>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a:t>
            </a:r>
            <a:r>
              <a:rPr lang="es-ES" sz="1800"/>
              <a:t>DTOs</a:t>
            </a:r>
            <a:r>
              <a:rPr lang="es-ES" sz="1800" cap="none"/>
              <a:t> del servicio </a:t>
            </a:r>
            <a:r>
              <a:rPr lang="es-ES" sz="1800"/>
              <a:t>Comercializadora </a:t>
            </a:r>
            <a:r>
              <a:rPr lang="es-ES" sz="1800" cap="none"/>
              <a:t>en la carpeta </a:t>
            </a:r>
            <a:r>
              <a:rPr lang="es-ES" sz="1800"/>
              <a:t>dto</a:t>
            </a:r>
            <a:r>
              <a:rPr lang="es-ES" sz="1800" cap="none"/>
              <a:t>, que son las </a:t>
            </a:r>
            <a:r>
              <a:rPr lang="es-ES" sz="1800"/>
              <a:t>atributos que se transportan entre capas de la aplicación.</a:t>
            </a:r>
            <a:endParaRPr/>
          </a:p>
        </p:txBody>
      </p:sp>
      <p:sp>
        <p:nvSpPr>
          <p:cNvPr id="307" name="Google Shape;307;g3a3bf26d9f9_1_60"/>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308" name="Google Shape;308;g3a3bf26d9f9_1_60"/>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09" name="Google Shape;309;g3a3bf26d9f9_1_60"/>
          <p:cNvPicPr preferRelativeResize="0"/>
          <p:nvPr/>
        </p:nvPicPr>
        <p:blipFill>
          <a:blip r:embed="rId3">
            <a:alphaModFix/>
          </a:blip>
          <a:stretch>
            <a:fillRect/>
          </a:stretch>
        </p:blipFill>
        <p:spPr>
          <a:xfrm>
            <a:off x="429175" y="3098406"/>
            <a:ext cx="2752725" cy="1466850"/>
          </a:xfrm>
          <a:prstGeom prst="rect">
            <a:avLst/>
          </a:prstGeom>
          <a:noFill/>
          <a:ln>
            <a:noFill/>
          </a:ln>
        </p:spPr>
      </p:pic>
      <p:pic>
        <p:nvPicPr>
          <p:cNvPr id="310" name="Google Shape;310;g3a3bf26d9f9_1_60"/>
          <p:cNvPicPr preferRelativeResize="0"/>
          <p:nvPr/>
        </p:nvPicPr>
        <p:blipFill>
          <a:blip r:embed="rId4">
            <a:alphaModFix/>
          </a:blip>
          <a:stretch>
            <a:fillRect/>
          </a:stretch>
        </p:blipFill>
        <p:spPr>
          <a:xfrm>
            <a:off x="3334300" y="2098906"/>
            <a:ext cx="5630667" cy="40599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a3bf26d9f9_1_69"/>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16" name="Google Shape;316;g3a3bf26d9f9_1_69"/>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a:t>
            </a:r>
            <a:r>
              <a:rPr lang="es-ES" sz="1800"/>
              <a:t>servicios</a:t>
            </a:r>
            <a:r>
              <a:rPr lang="es-ES" sz="1800" cap="none"/>
              <a:t> del servicio </a:t>
            </a:r>
            <a:r>
              <a:rPr lang="es-ES" sz="1800"/>
              <a:t>Comercializadora</a:t>
            </a:r>
            <a:r>
              <a:rPr lang="es-ES" sz="1800" cap="none"/>
              <a:t> en la carpeta </a:t>
            </a:r>
            <a:r>
              <a:rPr lang="es-ES" sz="1800"/>
              <a:t>service,</a:t>
            </a:r>
            <a:r>
              <a:rPr lang="es-ES" sz="1800" cap="none"/>
              <a:t> </a:t>
            </a:r>
            <a:r>
              <a:rPr lang="es-ES" sz="1800"/>
              <a:t>donde se maneja la lógica de la aplicación como sus métodos y funcionalidades.</a:t>
            </a:r>
            <a:endParaRPr/>
          </a:p>
        </p:txBody>
      </p:sp>
      <p:sp>
        <p:nvSpPr>
          <p:cNvPr id="317" name="Google Shape;317;g3a3bf26d9f9_1_69"/>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318" name="Google Shape;318;g3a3bf26d9f9_1_69"/>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19" name="Google Shape;319;g3a3bf26d9f9_1_69"/>
          <p:cNvPicPr preferRelativeResize="0"/>
          <p:nvPr/>
        </p:nvPicPr>
        <p:blipFill>
          <a:blip r:embed="rId3">
            <a:alphaModFix/>
          </a:blip>
          <a:stretch>
            <a:fillRect/>
          </a:stretch>
        </p:blipFill>
        <p:spPr>
          <a:xfrm>
            <a:off x="459950" y="3344431"/>
            <a:ext cx="2590800" cy="638175"/>
          </a:xfrm>
          <a:prstGeom prst="rect">
            <a:avLst/>
          </a:prstGeom>
          <a:noFill/>
          <a:ln>
            <a:noFill/>
          </a:ln>
        </p:spPr>
      </p:pic>
      <p:pic>
        <p:nvPicPr>
          <p:cNvPr id="320" name="Google Shape;320;g3a3bf26d9f9_1_69"/>
          <p:cNvPicPr preferRelativeResize="0"/>
          <p:nvPr/>
        </p:nvPicPr>
        <p:blipFill>
          <a:blip r:embed="rId4">
            <a:alphaModFix/>
          </a:blip>
          <a:stretch>
            <a:fillRect/>
          </a:stretch>
        </p:blipFill>
        <p:spPr>
          <a:xfrm>
            <a:off x="3203150" y="2637081"/>
            <a:ext cx="5761816" cy="32657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a3bf26d9f9_1_78"/>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26" name="Google Shape;326;g3a3bf26d9f9_1_78"/>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de los controllers del servicio Comercializadora en la carpeta controller, expone endpoints REST para evaluar solicitudes de crédito de clientes del banco.</a:t>
            </a:r>
            <a:endParaRPr sz="1800"/>
          </a:p>
        </p:txBody>
      </p:sp>
      <p:sp>
        <p:nvSpPr>
          <p:cNvPr id="327" name="Google Shape;327;g3a3bf26d9f9_1_78"/>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328" name="Google Shape;328;g3a3bf26d9f9_1_78"/>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29" name="Google Shape;329;g3a3bf26d9f9_1_78"/>
          <p:cNvPicPr preferRelativeResize="0"/>
          <p:nvPr/>
        </p:nvPicPr>
        <p:blipFill>
          <a:blip r:embed="rId3">
            <a:alphaModFix/>
          </a:blip>
          <a:stretch>
            <a:fillRect/>
          </a:stretch>
        </p:blipFill>
        <p:spPr>
          <a:xfrm>
            <a:off x="429175" y="3528931"/>
            <a:ext cx="2752725" cy="628650"/>
          </a:xfrm>
          <a:prstGeom prst="rect">
            <a:avLst/>
          </a:prstGeom>
          <a:noFill/>
          <a:ln>
            <a:noFill/>
          </a:ln>
        </p:spPr>
      </p:pic>
      <p:pic>
        <p:nvPicPr>
          <p:cNvPr id="330" name="Google Shape;330;g3a3bf26d9f9_1_78"/>
          <p:cNvPicPr preferRelativeResize="0"/>
          <p:nvPr/>
        </p:nvPicPr>
        <p:blipFill>
          <a:blip r:embed="rId4">
            <a:alphaModFix/>
          </a:blip>
          <a:stretch>
            <a:fillRect/>
          </a:stretch>
        </p:blipFill>
        <p:spPr>
          <a:xfrm>
            <a:off x="3334300" y="2560206"/>
            <a:ext cx="5630667" cy="31016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a3bf26d9f9_1_87"/>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36" name="Google Shape;336;g3a3bf26d9f9_1_87"/>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de la carpeta config del servicio Comercializadora en la carpeta config, La clase JerseyConfig es la clase de configuración JAX-RS que registra los controladores REST del servicio </a:t>
            </a:r>
            <a:r>
              <a:rPr lang="es-ES" sz="1800"/>
              <a:t>Comercializadora </a:t>
            </a:r>
            <a:endParaRPr sz="1800"/>
          </a:p>
        </p:txBody>
      </p:sp>
      <p:sp>
        <p:nvSpPr>
          <p:cNvPr id="337" name="Google Shape;337;g3a3bf26d9f9_1_87"/>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338" name="Google Shape;338;g3a3bf26d9f9_1_87"/>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39" name="Google Shape;339;g3a3bf26d9f9_1_87"/>
          <p:cNvPicPr preferRelativeResize="0"/>
          <p:nvPr/>
        </p:nvPicPr>
        <p:blipFill>
          <a:blip r:embed="rId3">
            <a:alphaModFix/>
          </a:blip>
          <a:stretch>
            <a:fillRect/>
          </a:stretch>
        </p:blipFill>
        <p:spPr>
          <a:xfrm>
            <a:off x="581200" y="3962270"/>
            <a:ext cx="1914525" cy="409575"/>
          </a:xfrm>
          <a:prstGeom prst="rect">
            <a:avLst/>
          </a:prstGeom>
          <a:noFill/>
          <a:ln>
            <a:noFill/>
          </a:ln>
        </p:spPr>
      </p:pic>
      <p:pic>
        <p:nvPicPr>
          <p:cNvPr id="340" name="Google Shape;340;g3a3bf26d9f9_1_87"/>
          <p:cNvPicPr preferRelativeResize="0"/>
          <p:nvPr/>
        </p:nvPicPr>
        <p:blipFill>
          <a:blip r:embed="rId4">
            <a:alphaModFix/>
          </a:blip>
          <a:stretch>
            <a:fillRect/>
          </a:stretch>
        </p:blipFill>
        <p:spPr>
          <a:xfrm>
            <a:off x="2894150" y="2052781"/>
            <a:ext cx="5953125" cy="457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a3bf26d9f9_1_96"/>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46" name="Google Shape;346;g3a3bf26d9f9_1_96"/>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Una vez finalizada la construcción del servicio, se limpia y compila el proyecto y se verifica que esté todo correcto (BUILD SUCCESS en la terminal)</a:t>
            </a:r>
            <a:endParaRPr sz="1600"/>
          </a:p>
          <a:p>
            <a:pPr indent="0" lvl="0" marL="0" rtl="0" algn="just">
              <a:spcBef>
                <a:spcPts val="0"/>
              </a:spcBef>
              <a:spcAft>
                <a:spcPts val="0"/>
              </a:spcAft>
              <a:buClr>
                <a:schemeClr val="lt1"/>
              </a:buClr>
              <a:buSzPts val="1600"/>
              <a:buFont typeface="Gill Sans"/>
              <a:buNone/>
            </a:pPr>
            <a:r>
              <a:t/>
            </a:r>
            <a:endParaRPr sz="1600"/>
          </a:p>
        </p:txBody>
      </p:sp>
      <p:sp>
        <p:nvSpPr>
          <p:cNvPr id="347" name="Google Shape;347;g3a3bf26d9f9_1_96"/>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13</a:t>
            </a:r>
            <a:endParaRPr/>
          </a:p>
        </p:txBody>
      </p:sp>
      <p:sp>
        <p:nvSpPr>
          <p:cNvPr id="348" name="Google Shape;348;g3a3bf26d9f9_1_96"/>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rgbClr val="FFFF00"/>
              </a:buClr>
              <a:buSzPts val="828"/>
              <a:buFont typeface="Noto Sans Symbols"/>
              <a:buChar char="◼"/>
            </a:pPr>
            <a:r>
              <a:rPr b="0" i="0" lang="es-ES" sz="900" u="none" cap="none" strike="noStrike">
                <a:solidFill>
                  <a:srgbClr val="FFFF00"/>
                </a:solidFill>
                <a:latin typeface="Gill Sans"/>
                <a:ea typeface="Gill Sans"/>
                <a:cs typeface="Gill Sans"/>
                <a:sym typeface="Gill Sans"/>
              </a:rPr>
              <a:t>EJECUCIÓN DE LA APLICACIÓN</a:t>
            </a:r>
            <a:endParaRPr>
              <a:solidFill>
                <a:srgbClr val="FFFF00"/>
              </a:solidFill>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49" name="Google Shape;349;g3a3bf26d9f9_1_96"/>
          <p:cNvPicPr preferRelativeResize="0"/>
          <p:nvPr/>
        </p:nvPicPr>
        <p:blipFill>
          <a:blip r:embed="rId3">
            <a:alphaModFix/>
          </a:blip>
          <a:stretch>
            <a:fillRect/>
          </a:stretch>
        </p:blipFill>
        <p:spPr>
          <a:xfrm>
            <a:off x="436700" y="2542980"/>
            <a:ext cx="8477351" cy="31472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5" name="Google Shape;355;p11"/>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6" name="Google Shape;356;p11"/>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 name="Google Shape;357;p11"/>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8" name="Google Shape;358;p11"/>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APLICACIÓN CLIENTE CONSOLA</a:t>
            </a:r>
            <a:endParaRPr/>
          </a:p>
        </p:txBody>
      </p:sp>
      <p:sp>
        <p:nvSpPr>
          <p:cNvPr id="359" name="Google Shape;359;p11"/>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14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2"/>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65" name="Google Shape;365;p12"/>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la aplicación cliente de consola, seleccionamos un nuevo proyecto </a:t>
            </a:r>
            <a:r>
              <a:rPr lang="es-ES" sz="1600"/>
              <a:t>de tipo Java Application usando el framework Java with Maven</a:t>
            </a:r>
            <a:endParaRPr/>
          </a:p>
        </p:txBody>
      </p:sp>
      <p:sp>
        <p:nvSpPr>
          <p:cNvPr id="366" name="Google Shape;366;p12"/>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15</a:t>
            </a:r>
            <a:endParaRPr/>
          </a:p>
        </p:txBody>
      </p:sp>
      <p:pic>
        <p:nvPicPr>
          <p:cNvPr id="367" name="Google Shape;367;p12"/>
          <p:cNvPicPr preferRelativeResize="0"/>
          <p:nvPr/>
        </p:nvPicPr>
        <p:blipFill>
          <a:blip r:embed="rId3">
            <a:alphaModFix/>
          </a:blip>
          <a:stretch>
            <a:fillRect/>
          </a:stretch>
        </p:blipFill>
        <p:spPr>
          <a:xfrm>
            <a:off x="213925" y="2061575"/>
            <a:ext cx="4479050" cy="3075050"/>
          </a:xfrm>
          <a:prstGeom prst="rect">
            <a:avLst/>
          </a:prstGeom>
          <a:noFill/>
          <a:ln>
            <a:noFill/>
          </a:ln>
        </p:spPr>
      </p:pic>
      <p:pic>
        <p:nvPicPr>
          <p:cNvPr id="368" name="Google Shape;368;p12"/>
          <p:cNvPicPr preferRelativeResize="0"/>
          <p:nvPr/>
        </p:nvPicPr>
        <p:blipFill>
          <a:blip r:embed="rId4">
            <a:alphaModFix/>
          </a:blip>
          <a:stretch>
            <a:fillRect/>
          </a:stretch>
        </p:blipFill>
        <p:spPr>
          <a:xfrm>
            <a:off x="3718425" y="3742775"/>
            <a:ext cx="5095875" cy="283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13"/>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74" name="Google Shape;374;p13"/>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5" name="Google Shape;375;p13"/>
          <p:cNvSpPr txBox="1"/>
          <p:nvPr>
            <p:ph idx="1" type="body"/>
          </p:nvPr>
        </p:nvSpPr>
        <p:spPr>
          <a:xfrm>
            <a:off x="601255" y="792480"/>
            <a:ext cx="3409782" cy="520827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Se debe de crear los paquetes y clases correspondientes, de tal forma que se obtenga la siguiente estructura para el cliente de consola.</a:t>
            </a:r>
            <a:endParaRPr/>
          </a:p>
        </p:txBody>
      </p:sp>
      <p:sp>
        <p:nvSpPr>
          <p:cNvPr id="376" name="Google Shape;376;p13"/>
          <p:cNvSpPr txBox="1"/>
          <p:nvPr/>
        </p:nvSpPr>
        <p:spPr>
          <a:xfrm>
            <a:off x="11704320" y="6427410"/>
            <a:ext cx="467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377" name="Google Shape;377;p13"/>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78" name="Google Shape;378;p13"/>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17</a:t>
            </a:r>
            <a:endParaRPr/>
          </a:p>
        </p:txBody>
      </p:sp>
      <p:pic>
        <p:nvPicPr>
          <p:cNvPr id="379" name="Google Shape;379;p13"/>
          <p:cNvPicPr preferRelativeResize="0"/>
          <p:nvPr/>
        </p:nvPicPr>
        <p:blipFill>
          <a:blip r:embed="rId3">
            <a:alphaModFix/>
          </a:blip>
          <a:stretch>
            <a:fillRect/>
          </a:stretch>
        </p:blipFill>
        <p:spPr>
          <a:xfrm>
            <a:off x="4330042" y="1710412"/>
            <a:ext cx="4468325" cy="3437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9" name="Google Shape;119;p3"/>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0" name="Google Shape;120;p3"/>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1" name="Google Shape;121;p3"/>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2" name="Google Shape;122;p3"/>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ESTRUCTURA DEL PROYECTO</a:t>
            </a:r>
            <a:endParaRPr/>
          </a:p>
        </p:txBody>
      </p:sp>
      <p:sp>
        <p:nvSpPr>
          <p:cNvPr id="123" name="Google Shape;123;p3"/>
          <p:cNvSpPr txBox="1"/>
          <p:nvPr>
            <p:ph idx="1" type="body"/>
          </p:nvPr>
        </p:nvSpPr>
        <p:spPr>
          <a:xfrm>
            <a:off x="8210681" y="1152939"/>
            <a:ext cx="3400126" cy="453911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s-ES"/>
              <a:t>Para la realización de la parte práctica de este proyecto, es necesario realizar los siguientes pasos detallados a continuación y adaptarlo a las necesidades de cada individuo.</a:t>
            </a:r>
            <a:endParaRPr/>
          </a:p>
          <a:p>
            <a:pPr indent="-306000" lvl="0" marL="306000" rtl="0" algn="l">
              <a:spcBef>
                <a:spcPts val="960"/>
              </a:spcBef>
              <a:spcAft>
                <a:spcPts val="0"/>
              </a:spcAft>
              <a:buSzPts val="1656"/>
              <a:buChar char="◼"/>
            </a:pPr>
            <a:r>
              <a:rPr lang="es-ES"/>
              <a:t>Las herramientas necesarias para desarrollar esta práctica son los entornos de desarrollo en Neatbeans con Java 24, con payara 6</a:t>
            </a:r>
            <a:endParaRPr/>
          </a:p>
        </p:txBody>
      </p:sp>
      <p:sp>
        <p:nvSpPr>
          <p:cNvPr id="124" name="Google Shape;124;p3"/>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4"/>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85" name="Google Shape;385;p14"/>
          <p:cNvSpPr txBox="1"/>
          <p:nvPr>
            <p:ph type="title"/>
          </p:nvPr>
        </p:nvSpPr>
        <p:spPr>
          <a:xfrm>
            <a:off x="500142" y="825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correspondiente al consumo de las solicitudes HTTP en la clase HttpClientUtil.java donde se establece la URL Base y el token de acceso.	</a:t>
            </a:r>
            <a:endParaRPr sz="1800"/>
          </a:p>
          <a:p>
            <a:pPr indent="0" lvl="0" marL="0" rtl="0" algn="just">
              <a:spcBef>
                <a:spcPts val="0"/>
              </a:spcBef>
              <a:spcAft>
                <a:spcPts val="0"/>
              </a:spcAft>
              <a:buClr>
                <a:schemeClr val="lt1"/>
              </a:buClr>
              <a:buSzPts val="1600"/>
              <a:buFont typeface="Gill Sans"/>
              <a:buNone/>
            </a:pPr>
            <a:r>
              <a:t/>
            </a:r>
            <a:endParaRPr sz="1600"/>
          </a:p>
        </p:txBody>
      </p:sp>
      <p:sp>
        <p:nvSpPr>
          <p:cNvPr id="386" name="Google Shape;386;p14"/>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18</a:t>
            </a:r>
            <a:endParaRPr/>
          </a:p>
        </p:txBody>
      </p:sp>
      <p:pic>
        <p:nvPicPr>
          <p:cNvPr id="387" name="Google Shape;387;p14"/>
          <p:cNvPicPr preferRelativeResize="0"/>
          <p:nvPr/>
        </p:nvPicPr>
        <p:blipFill>
          <a:blip r:embed="rId3">
            <a:alphaModFix/>
          </a:blip>
          <a:stretch>
            <a:fillRect/>
          </a:stretch>
        </p:blipFill>
        <p:spPr>
          <a:xfrm>
            <a:off x="398425" y="3805706"/>
            <a:ext cx="1914525" cy="428625"/>
          </a:xfrm>
          <a:prstGeom prst="rect">
            <a:avLst/>
          </a:prstGeom>
          <a:noFill/>
          <a:ln>
            <a:noFill/>
          </a:ln>
        </p:spPr>
      </p:pic>
      <p:pic>
        <p:nvPicPr>
          <p:cNvPr id="388" name="Google Shape;388;p14"/>
          <p:cNvPicPr preferRelativeResize="0"/>
          <p:nvPr/>
        </p:nvPicPr>
        <p:blipFill>
          <a:blip r:embed="rId4">
            <a:alphaModFix/>
          </a:blip>
          <a:stretch>
            <a:fillRect/>
          </a:stretch>
        </p:blipFill>
        <p:spPr>
          <a:xfrm>
            <a:off x="2465350" y="2775456"/>
            <a:ext cx="6499617" cy="27657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a450ea3783_0_0"/>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394" name="Google Shape;394;g3a450ea3783_0_0"/>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m</a:t>
            </a:r>
            <a:r>
              <a:rPr lang="es-ES" sz="1800"/>
              <a:t>odelos</a:t>
            </a:r>
            <a:r>
              <a:rPr lang="es-ES" sz="1800" cap="none"/>
              <a:t> del </a:t>
            </a:r>
            <a:r>
              <a:rPr lang="es-ES" sz="1800"/>
              <a:t>cliente Consola </a:t>
            </a:r>
            <a:r>
              <a:rPr lang="es-ES" sz="1800" cap="none"/>
              <a:t>en la carpeta model, que son las entidades </a:t>
            </a:r>
            <a:r>
              <a:rPr lang="es-ES" sz="1800"/>
              <a:t>establecidas de la base de datos.</a:t>
            </a:r>
            <a:r>
              <a:rPr lang="es-ES" sz="1800" cap="none"/>
              <a:t> </a:t>
            </a:r>
            <a:endParaRPr/>
          </a:p>
        </p:txBody>
      </p:sp>
      <p:sp>
        <p:nvSpPr>
          <p:cNvPr id="395" name="Google Shape;395;g3a450ea3783_0_0"/>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396" name="Google Shape;396;g3a450ea3783_0_0"/>
          <p:cNvSpPr txBox="1"/>
          <p:nvPr/>
        </p:nvSpPr>
        <p:spPr>
          <a:xfrm>
            <a:off x="9117367" y="0"/>
            <a:ext cx="3074700" cy="6858000"/>
          </a:xfrm>
          <a:prstGeom prst="rect">
            <a:avLst/>
          </a:prstGeom>
          <a:solidFill>
            <a:schemeClr val="accent1"/>
          </a:solidFill>
          <a:ln cap="rnd" cmpd="sng" w="2222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MODELO MVC</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397" name="Google Shape;397;g3a450ea3783_0_0"/>
          <p:cNvPicPr preferRelativeResize="0"/>
          <p:nvPr/>
        </p:nvPicPr>
        <p:blipFill>
          <a:blip r:embed="rId3">
            <a:alphaModFix/>
          </a:blip>
          <a:stretch>
            <a:fillRect/>
          </a:stretch>
        </p:blipFill>
        <p:spPr>
          <a:xfrm>
            <a:off x="152400" y="2927656"/>
            <a:ext cx="2917375" cy="2266576"/>
          </a:xfrm>
          <a:prstGeom prst="rect">
            <a:avLst/>
          </a:prstGeom>
          <a:noFill/>
          <a:ln>
            <a:noFill/>
          </a:ln>
        </p:spPr>
      </p:pic>
      <p:pic>
        <p:nvPicPr>
          <p:cNvPr id="398" name="Google Shape;398;g3a450ea3783_0_0"/>
          <p:cNvPicPr preferRelativeResize="0"/>
          <p:nvPr/>
        </p:nvPicPr>
        <p:blipFill>
          <a:blip r:embed="rId4">
            <a:alphaModFix/>
          </a:blip>
          <a:stretch>
            <a:fillRect/>
          </a:stretch>
        </p:blipFill>
        <p:spPr>
          <a:xfrm>
            <a:off x="3863225" y="1897750"/>
            <a:ext cx="4462999" cy="47692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5"/>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04" name="Google Shape;404;p15"/>
          <p:cNvSpPr txBox="1"/>
          <p:nvPr>
            <p:ph type="title"/>
          </p:nvPr>
        </p:nvSpPr>
        <p:spPr>
          <a:xfrm>
            <a:off x="550417" y="5022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Se crean los servicios que manejan la lógica del cliente de consola, encargado de la autenticación de usuarios, de los electrodomésticos, de la factura y de la venta.</a:t>
            </a:r>
            <a:endParaRPr/>
          </a:p>
        </p:txBody>
      </p:sp>
      <p:sp>
        <p:nvSpPr>
          <p:cNvPr id="405" name="Google Shape;405;p15"/>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19</a:t>
            </a:r>
            <a:endParaRPr/>
          </a:p>
        </p:txBody>
      </p:sp>
      <p:pic>
        <p:nvPicPr>
          <p:cNvPr id="406" name="Google Shape;406;p15"/>
          <p:cNvPicPr preferRelativeResize="0"/>
          <p:nvPr/>
        </p:nvPicPr>
        <p:blipFill>
          <a:blip r:embed="rId3">
            <a:alphaModFix/>
          </a:blip>
          <a:stretch>
            <a:fillRect/>
          </a:stretch>
        </p:blipFill>
        <p:spPr>
          <a:xfrm>
            <a:off x="429175" y="3621281"/>
            <a:ext cx="2619375" cy="1295400"/>
          </a:xfrm>
          <a:prstGeom prst="rect">
            <a:avLst/>
          </a:prstGeom>
          <a:noFill/>
          <a:ln>
            <a:noFill/>
          </a:ln>
        </p:spPr>
      </p:pic>
      <p:pic>
        <p:nvPicPr>
          <p:cNvPr id="407" name="Google Shape;407;p15"/>
          <p:cNvPicPr preferRelativeResize="0"/>
          <p:nvPr/>
        </p:nvPicPr>
        <p:blipFill>
          <a:blip r:embed="rId4">
            <a:alphaModFix/>
          </a:blip>
          <a:stretch>
            <a:fillRect/>
          </a:stretch>
        </p:blipFill>
        <p:spPr>
          <a:xfrm>
            <a:off x="3200950" y="2171856"/>
            <a:ext cx="5764017" cy="41942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a3bf26d9f9_0_106"/>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13" name="Google Shape;413;g3a3bf26d9f9_0_106"/>
          <p:cNvSpPr txBox="1"/>
          <p:nvPr>
            <p:ph type="title"/>
          </p:nvPr>
        </p:nvSpPr>
        <p:spPr>
          <a:xfrm>
            <a:off x="550417" y="5022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Se procede a crear la carpeta controller donde se colocan los </a:t>
            </a:r>
            <a:r>
              <a:rPr lang="es-ES" sz="1600"/>
              <a:t>controladores</a:t>
            </a:r>
            <a:r>
              <a:rPr lang="es-ES" sz="1600"/>
              <a:t> encargados de recibir las peticiones y procesarlas. Tanto del login, de los electrodomésticos y pantalla principal. </a:t>
            </a:r>
            <a:endParaRPr/>
          </a:p>
        </p:txBody>
      </p:sp>
      <p:sp>
        <p:nvSpPr>
          <p:cNvPr id="414" name="Google Shape;414;g3a3bf26d9f9_0_106"/>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19</a:t>
            </a:r>
            <a:endParaRPr/>
          </a:p>
        </p:txBody>
      </p:sp>
      <p:pic>
        <p:nvPicPr>
          <p:cNvPr id="415" name="Google Shape;415;g3a3bf26d9f9_0_106"/>
          <p:cNvPicPr preferRelativeResize="0"/>
          <p:nvPr/>
        </p:nvPicPr>
        <p:blipFill>
          <a:blip r:embed="rId3">
            <a:alphaModFix/>
          </a:blip>
          <a:stretch>
            <a:fillRect/>
          </a:stretch>
        </p:blipFill>
        <p:spPr>
          <a:xfrm>
            <a:off x="257725" y="3826069"/>
            <a:ext cx="2790825" cy="885825"/>
          </a:xfrm>
          <a:prstGeom prst="rect">
            <a:avLst/>
          </a:prstGeom>
          <a:noFill/>
          <a:ln>
            <a:noFill/>
          </a:ln>
        </p:spPr>
      </p:pic>
      <p:pic>
        <p:nvPicPr>
          <p:cNvPr id="416" name="Google Shape;416;g3a3bf26d9f9_0_106"/>
          <p:cNvPicPr preferRelativeResize="0"/>
          <p:nvPr/>
        </p:nvPicPr>
        <p:blipFill>
          <a:blip r:embed="rId4">
            <a:alphaModFix/>
          </a:blip>
          <a:stretch>
            <a:fillRect/>
          </a:stretch>
        </p:blipFill>
        <p:spPr>
          <a:xfrm>
            <a:off x="3200950" y="2374268"/>
            <a:ext cx="5764017" cy="37894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16"/>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422" name="Google Shape;422;p16"/>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23" name="Google Shape;423;p16"/>
          <p:cNvSpPr txBox="1"/>
          <p:nvPr>
            <p:ph idx="1" type="body"/>
          </p:nvPr>
        </p:nvSpPr>
        <p:spPr>
          <a:xfrm>
            <a:off x="601255" y="792480"/>
            <a:ext cx="3409782" cy="520827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Para ejecutar el proyecto, se debe dar clic derecho sobre el proyecto &gt; Run. Se mostrará una pantalla para Login, de acuerdo al Rol (Usuario o Admin) se accederán a pantallas diferentes con distintas funcionalidades. </a:t>
            </a:r>
            <a:endParaRPr/>
          </a:p>
        </p:txBody>
      </p:sp>
      <p:sp>
        <p:nvSpPr>
          <p:cNvPr id="424" name="Google Shape;424;p16"/>
          <p:cNvSpPr txBox="1"/>
          <p:nvPr/>
        </p:nvSpPr>
        <p:spPr>
          <a:xfrm>
            <a:off x="11704320" y="6427410"/>
            <a:ext cx="467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425" name="Google Shape;425;p16"/>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26" name="Google Shape;426;p16"/>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22</a:t>
            </a:r>
            <a:endParaRPr/>
          </a:p>
        </p:txBody>
      </p:sp>
      <p:pic>
        <p:nvPicPr>
          <p:cNvPr id="427" name="Google Shape;427;p16"/>
          <p:cNvPicPr preferRelativeResize="0"/>
          <p:nvPr/>
        </p:nvPicPr>
        <p:blipFill>
          <a:blip r:embed="rId3">
            <a:alphaModFix/>
          </a:blip>
          <a:stretch>
            <a:fillRect/>
          </a:stretch>
        </p:blipFill>
        <p:spPr>
          <a:xfrm>
            <a:off x="4680438" y="614400"/>
            <a:ext cx="3676650" cy="2838450"/>
          </a:xfrm>
          <a:prstGeom prst="rect">
            <a:avLst/>
          </a:prstGeom>
          <a:noFill/>
          <a:ln>
            <a:noFill/>
          </a:ln>
        </p:spPr>
      </p:pic>
      <p:pic>
        <p:nvPicPr>
          <p:cNvPr id="428" name="Google Shape;428;p16"/>
          <p:cNvPicPr preferRelativeResize="0"/>
          <p:nvPr/>
        </p:nvPicPr>
        <p:blipFill>
          <a:blip r:embed="rId4">
            <a:alphaModFix/>
          </a:blip>
          <a:stretch>
            <a:fillRect/>
          </a:stretch>
        </p:blipFill>
        <p:spPr>
          <a:xfrm>
            <a:off x="4395000" y="3733800"/>
            <a:ext cx="4038600" cy="2162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4" name="Google Shape;434;p17"/>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5" name="Google Shape;435;p17"/>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6" name="Google Shape;436;p17"/>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7" name="Google Shape;437;p17"/>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APLICACIÓN CLIENTE ESCRITORIO</a:t>
            </a:r>
            <a:endParaRPr/>
          </a:p>
        </p:txBody>
      </p:sp>
      <p:sp>
        <p:nvSpPr>
          <p:cNvPr id="438" name="Google Shape;438;p17"/>
          <p:cNvSpPr txBox="1"/>
          <p:nvPr/>
        </p:nvSpPr>
        <p:spPr>
          <a:xfrm>
            <a:off x="11687695" y="6457890"/>
            <a:ext cx="5043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23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8"/>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44" name="Google Shape;444;p18"/>
          <p:cNvSpPr txBox="1"/>
          <p:nvPr>
            <p:ph type="title"/>
          </p:nvPr>
        </p:nvSpPr>
        <p:spPr>
          <a:xfrm>
            <a:off x="495200" y="698702"/>
            <a:ext cx="8477400" cy="6732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Para la aplicación cliente de escritorio seleccionamos un nuevo proyecto de tipo Java Application usando el framework Java with Maven</a:t>
            </a:r>
            <a:endParaRPr/>
          </a:p>
        </p:txBody>
      </p:sp>
      <p:sp>
        <p:nvSpPr>
          <p:cNvPr id="445" name="Google Shape;445;p18"/>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24</a:t>
            </a:r>
            <a:endParaRPr/>
          </a:p>
        </p:txBody>
      </p:sp>
      <p:pic>
        <p:nvPicPr>
          <p:cNvPr id="446" name="Google Shape;446;p18"/>
          <p:cNvPicPr preferRelativeResize="0"/>
          <p:nvPr/>
        </p:nvPicPr>
        <p:blipFill>
          <a:blip r:embed="rId3">
            <a:alphaModFix/>
          </a:blip>
          <a:stretch>
            <a:fillRect/>
          </a:stretch>
        </p:blipFill>
        <p:spPr>
          <a:xfrm>
            <a:off x="249150" y="2018775"/>
            <a:ext cx="4211775" cy="2883900"/>
          </a:xfrm>
          <a:prstGeom prst="rect">
            <a:avLst/>
          </a:prstGeom>
          <a:noFill/>
          <a:ln>
            <a:noFill/>
          </a:ln>
        </p:spPr>
      </p:pic>
      <p:pic>
        <p:nvPicPr>
          <p:cNvPr id="447" name="Google Shape;447;p18"/>
          <p:cNvPicPr preferRelativeResize="0"/>
          <p:nvPr/>
        </p:nvPicPr>
        <p:blipFill>
          <a:blip r:embed="rId4">
            <a:alphaModFix/>
          </a:blip>
          <a:stretch>
            <a:fillRect/>
          </a:stretch>
        </p:blipFill>
        <p:spPr>
          <a:xfrm>
            <a:off x="4215600" y="3448977"/>
            <a:ext cx="4351642" cy="3008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g3a46d450850_0_2"/>
          <p:cNvSpPr/>
          <p:nvPr/>
        </p:nvSpPr>
        <p:spPr>
          <a:xfrm>
            <a:off x="0" y="614406"/>
            <a:ext cx="12192000" cy="6243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453" name="Google Shape;453;g3a46d450850_0_2"/>
          <p:cNvSpPr/>
          <p:nvPr/>
        </p:nvSpPr>
        <p:spPr>
          <a:xfrm>
            <a:off x="442377" y="614407"/>
            <a:ext cx="3707400" cy="5611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54" name="Google Shape;454;g3a46d450850_0_2"/>
          <p:cNvSpPr txBox="1"/>
          <p:nvPr>
            <p:ph idx="1" type="body"/>
          </p:nvPr>
        </p:nvSpPr>
        <p:spPr>
          <a:xfrm>
            <a:off x="601255" y="792480"/>
            <a:ext cx="3409800" cy="52083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Se debe de crear los paquetes y clases correspondientes, de tal forma que se obtenga la siguiente estructura para el cliente de consola.</a:t>
            </a:r>
            <a:endParaRPr/>
          </a:p>
        </p:txBody>
      </p:sp>
      <p:sp>
        <p:nvSpPr>
          <p:cNvPr id="455" name="Google Shape;455;g3a46d450850_0_2"/>
          <p:cNvSpPr txBox="1"/>
          <p:nvPr/>
        </p:nvSpPr>
        <p:spPr>
          <a:xfrm>
            <a:off x="11704320" y="6427410"/>
            <a:ext cx="467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456" name="Google Shape;456;g3a46d450850_0_2"/>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lt1"/>
              </a:buClr>
              <a:buSzPts val="828"/>
              <a:buFont typeface="Noto Sans Symbols"/>
              <a:buChar char="◼"/>
            </a:pPr>
            <a:r>
              <a:rPr b="1" lang="es-ES" sz="900">
                <a:solidFill>
                  <a:schemeClr val="lt1"/>
                </a:solidFill>
                <a:latin typeface="Gill Sans"/>
                <a:ea typeface="Gill Sans"/>
                <a:cs typeface="Gill Sans"/>
                <a:sym typeface="Gill Sans"/>
              </a:rPr>
              <a:t>APLICACIÓN CLIENTE CONSOLA</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MODELO MVC</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rgbClr val="FFFF00"/>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rgbClr val="FFFF00"/>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57" name="Google Shape;457;g3a46d450850_0_2"/>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17</a:t>
            </a:r>
            <a:endParaRPr/>
          </a:p>
        </p:txBody>
      </p:sp>
      <p:pic>
        <p:nvPicPr>
          <p:cNvPr id="458" name="Google Shape;458;g3a46d450850_0_2"/>
          <p:cNvPicPr preferRelativeResize="0"/>
          <p:nvPr/>
        </p:nvPicPr>
        <p:blipFill>
          <a:blip r:embed="rId3">
            <a:alphaModFix/>
          </a:blip>
          <a:stretch>
            <a:fillRect/>
          </a:stretch>
        </p:blipFill>
        <p:spPr>
          <a:xfrm>
            <a:off x="4490450" y="1874538"/>
            <a:ext cx="4286250" cy="2657475"/>
          </a:xfrm>
          <a:prstGeom prst="rect">
            <a:avLst/>
          </a:prstGeom>
          <a:solidFill>
            <a:schemeClr val="lt1"/>
          </a:soli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a46d450850_0_13"/>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lt1"/>
              </a:buClr>
              <a:buSzPts val="828"/>
              <a:buFont typeface="Noto Sans Symbols"/>
              <a:buChar char="◼"/>
            </a:pPr>
            <a:r>
              <a:rPr b="1" lang="es-ES" sz="900">
                <a:solidFill>
                  <a:schemeClr val="lt1"/>
                </a:solidFill>
                <a:latin typeface="Gill Sans"/>
                <a:ea typeface="Gill Sans"/>
                <a:cs typeface="Gill Sans"/>
                <a:sym typeface="Gill Sans"/>
              </a:rPr>
              <a:t>APLICACIÓN CLIENTE CONSOLA</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MODELO MVC</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APLICACIÓN CLIENTE ESCRITORIO</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rgbClr val="FFFF00"/>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64" name="Google Shape;464;g3a46d450850_0_13"/>
          <p:cNvSpPr txBox="1"/>
          <p:nvPr>
            <p:ph type="title"/>
          </p:nvPr>
        </p:nvSpPr>
        <p:spPr>
          <a:xfrm>
            <a:off x="500142" y="825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 continuación, se realiza la codificación correspondiente al consumo de las solicitudes HTTP en la clase HttpClientUtil.java donde se establece la URL Base y el token de acceso.	</a:t>
            </a:r>
            <a:endParaRPr sz="1800"/>
          </a:p>
          <a:p>
            <a:pPr indent="0" lvl="0" marL="0" rtl="0" algn="just">
              <a:spcBef>
                <a:spcPts val="0"/>
              </a:spcBef>
              <a:spcAft>
                <a:spcPts val="0"/>
              </a:spcAft>
              <a:buClr>
                <a:schemeClr val="lt1"/>
              </a:buClr>
              <a:buSzPts val="1600"/>
              <a:buFont typeface="Gill Sans"/>
              <a:buNone/>
            </a:pPr>
            <a:r>
              <a:t/>
            </a:r>
            <a:endParaRPr sz="1600"/>
          </a:p>
        </p:txBody>
      </p:sp>
      <p:sp>
        <p:nvSpPr>
          <p:cNvPr id="465" name="Google Shape;465;g3a46d450850_0_13"/>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18</a:t>
            </a:r>
            <a:endParaRPr/>
          </a:p>
        </p:txBody>
      </p:sp>
      <p:pic>
        <p:nvPicPr>
          <p:cNvPr id="466" name="Google Shape;466;g3a46d450850_0_13"/>
          <p:cNvPicPr preferRelativeResize="0"/>
          <p:nvPr/>
        </p:nvPicPr>
        <p:blipFill>
          <a:blip r:embed="rId3">
            <a:alphaModFix/>
          </a:blip>
          <a:stretch>
            <a:fillRect/>
          </a:stretch>
        </p:blipFill>
        <p:spPr>
          <a:xfrm>
            <a:off x="398425" y="3805706"/>
            <a:ext cx="1914525" cy="428625"/>
          </a:xfrm>
          <a:prstGeom prst="rect">
            <a:avLst/>
          </a:prstGeom>
          <a:noFill/>
          <a:ln>
            <a:noFill/>
          </a:ln>
        </p:spPr>
      </p:pic>
      <p:pic>
        <p:nvPicPr>
          <p:cNvPr id="467" name="Google Shape;467;g3a46d450850_0_13"/>
          <p:cNvPicPr preferRelativeResize="0"/>
          <p:nvPr/>
        </p:nvPicPr>
        <p:blipFill>
          <a:blip r:embed="rId4">
            <a:alphaModFix/>
          </a:blip>
          <a:stretch>
            <a:fillRect/>
          </a:stretch>
        </p:blipFill>
        <p:spPr>
          <a:xfrm>
            <a:off x="2465350" y="2775456"/>
            <a:ext cx="6499617" cy="276579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3a46d450850_0_2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lt1"/>
              </a:buClr>
              <a:buSzPts val="828"/>
              <a:buFont typeface="Noto Sans Symbols"/>
              <a:buChar char="◼"/>
            </a:pPr>
            <a:r>
              <a:rPr b="1" lang="es-ES" sz="900">
                <a:solidFill>
                  <a:schemeClr val="lt1"/>
                </a:solidFill>
                <a:latin typeface="Gill Sans"/>
                <a:ea typeface="Gill Sans"/>
                <a:cs typeface="Gill Sans"/>
                <a:sym typeface="Gill Sans"/>
              </a:rPr>
              <a:t>APLICACIÓN CLIENTE CONSOLA</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MODELO MVC</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rgbClr val="FFFF00"/>
              </a:buClr>
              <a:buSzPts val="828"/>
              <a:buFont typeface="Noto Sans Symbols"/>
              <a:buChar char="◼"/>
            </a:pPr>
            <a:r>
              <a:rPr lang="es-ES" sz="900">
                <a:solidFill>
                  <a:srgbClr val="FFFF00"/>
                </a:solidFill>
                <a:latin typeface="Gill Sans"/>
                <a:ea typeface="Gill Sans"/>
                <a:cs typeface="Gill Sans"/>
                <a:sym typeface="Gill Sans"/>
              </a:rPr>
              <a:t>APLICACIÓN CLIENTE ESCRITORIO</a:t>
            </a:r>
            <a:endParaRPr>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rgbClr val="FFFF00"/>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73" name="Google Shape;473;g3a46d450850_0_21"/>
          <p:cNvSpPr txBox="1"/>
          <p:nvPr>
            <p:ph type="title"/>
          </p:nvPr>
        </p:nvSpPr>
        <p:spPr>
          <a:xfrm>
            <a:off x="446392" y="534931"/>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Se procede a crear la carpeta controller donde se colocan los controladores encargados de recibir las peticiones y procesarlas. Tanto del catálogo, login, electrodomestico, credito y pantalla principal. </a:t>
            </a:r>
            <a:endParaRPr sz="1600"/>
          </a:p>
        </p:txBody>
      </p:sp>
      <p:sp>
        <p:nvSpPr>
          <p:cNvPr id="474" name="Google Shape;474;g3a46d450850_0_2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18</a:t>
            </a:r>
            <a:endParaRPr/>
          </a:p>
        </p:txBody>
      </p:sp>
      <p:pic>
        <p:nvPicPr>
          <p:cNvPr id="475" name="Google Shape;475;g3a46d450850_0_21"/>
          <p:cNvPicPr preferRelativeResize="0"/>
          <p:nvPr/>
        </p:nvPicPr>
        <p:blipFill>
          <a:blip r:embed="rId3">
            <a:alphaModFix/>
          </a:blip>
          <a:stretch>
            <a:fillRect/>
          </a:stretch>
        </p:blipFill>
        <p:spPr>
          <a:xfrm>
            <a:off x="1110950" y="1926756"/>
            <a:ext cx="6499618" cy="2713920"/>
          </a:xfrm>
          <a:prstGeom prst="rect">
            <a:avLst/>
          </a:prstGeom>
          <a:noFill/>
          <a:ln>
            <a:noFill/>
          </a:ln>
        </p:spPr>
      </p:pic>
      <p:pic>
        <p:nvPicPr>
          <p:cNvPr id="476" name="Google Shape;476;g3a46d450850_0_21"/>
          <p:cNvPicPr preferRelativeResize="0"/>
          <p:nvPr/>
        </p:nvPicPr>
        <p:blipFill>
          <a:blip r:embed="rId4">
            <a:alphaModFix/>
          </a:blip>
          <a:stretch>
            <a:fillRect/>
          </a:stretch>
        </p:blipFill>
        <p:spPr>
          <a:xfrm>
            <a:off x="2345250" y="5115550"/>
            <a:ext cx="2997100" cy="119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581200" y="702150"/>
            <a:ext cx="9523200" cy="923400"/>
          </a:xfrm>
          <a:prstGeom prst="rect">
            <a:avLst/>
          </a:prstGeom>
          <a:noFill/>
          <a:ln>
            <a:noFill/>
          </a:ln>
        </p:spPr>
        <p:txBody>
          <a:bodyPr anchorCtr="0" anchor="b" bIns="45700" lIns="91425" spcFirstLastPara="1" rIns="91425" wrap="square" tIns="45700">
            <a:spAutoFit/>
          </a:bodyPr>
          <a:lstStyle/>
          <a:p>
            <a:pPr indent="0" lvl="0" marL="0" rtl="0" algn="l">
              <a:spcBef>
                <a:spcPts val="0"/>
              </a:spcBef>
              <a:spcAft>
                <a:spcPts val="0"/>
              </a:spcAft>
              <a:buClr>
                <a:schemeClr val="lt1"/>
              </a:buClr>
              <a:buSzPts val="1800"/>
              <a:buFont typeface="Gill Sans"/>
              <a:buNone/>
            </a:pPr>
            <a:r>
              <a:rPr lang="es-ES" sz="1800"/>
              <a:t>PARA LA ELABORACIÓN DEL PROYECTO, EN PRIMER LUGAR, SE DEBE CREAR UNA CARPETA DONDE SE VAYA A ALMACENAR LOS ARCHIVOS NECESARIOS PARA SU FUNCIONAMIENTO.</a:t>
            </a:r>
            <a:endParaRPr/>
          </a:p>
        </p:txBody>
      </p:sp>
      <p:sp>
        <p:nvSpPr>
          <p:cNvPr id="130" name="Google Shape;130;p4"/>
          <p:cNvSpPr txBox="1"/>
          <p:nvPr/>
        </p:nvSpPr>
        <p:spPr>
          <a:xfrm>
            <a:off x="10396542" y="118225"/>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31" name="Google Shape;131;p4"/>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4</a:t>
            </a:r>
            <a:endParaRPr/>
          </a:p>
        </p:txBody>
      </p:sp>
      <p:pic>
        <p:nvPicPr>
          <p:cNvPr id="132" name="Google Shape;132;p4"/>
          <p:cNvPicPr preferRelativeResize="0"/>
          <p:nvPr/>
        </p:nvPicPr>
        <p:blipFill>
          <a:blip r:embed="rId3">
            <a:alphaModFix/>
          </a:blip>
          <a:stretch>
            <a:fillRect/>
          </a:stretch>
        </p:blipFill>
        <p:spPr>
          <a:xfrm>
            <a:off x="715950" y="4260938"/>
            <a:ext cx="2862525" cy="2024223"/>
          </a:xfrm>
          <a:prstGeom prst="rect">
            <a:avLst/>
          </a:prstGeom>
          <a:noFill/>
          <a:ln cap="sq" cmpd="thickThin" w="88900">
            <a:solidFill>
              <a:srgbClr val="000000"/>
            </a:solidFill>
            <a:prstDash val="solid"/>
            <a:miter lim="8000"/>
            <a:headEnd len="sm" w="sm" type="none"/>
            <a:tailEnd len="sm" w="sm" type="none"/>
          </a:ln>
        </p:spPr>
      </p:pic>
      <p:pic>
        <p:nvPicPr>
          <p:cNvPr id="133" name="Google Shape;133;p4"/>
          <p:cNvPicPr preferRelativeResize="0"/>
          <p:nvPr/>
        </p:nvPicPr>
        <p:blipFill>
          <a:blip r:embed="rId4">
            <a:alphaModFix/>
          </a:blip>
          <a:stretch>
            <a:fillRect/>
          </a:stretch>
        </p:blipFill>
        <p:spPr>
          <a:xfrm>
            <a:off x="516313" y="2152663"/>
            <a:ext cx="6696075" cy="1581150"/>
          </a:xfrm>
          <a:prstGeom prst="rect">
            <a:avLst/>
          </a:prstGeom>
          <a:noFill/>
          <a:ln cap="sq" cmpd="thickThin" w="88900">
            <a:solidFill>
              <a:srgbClr val="000000"/>
            </a:solidFill>
            <a:prstDash val="solid"/>
            <a:miter lim="8000"/>
            <a:headEnd len="sm" w="sm" type="none"/>
            <a:tailEnd len="sm" w="sm" type="none"/>
          </a:ln>
        </p:spPr>
      </p:pic>
      <p:sp>
        <p:nvSpPr>
          <p:cNvPr id="134" name="Google Shape;134;p4"/>
          <p:cNvSpPr txBox="1"/>
          <p:nvPr/>
        </p:nvSpPr>
        <p:spPr>
          <a:xfrm>
            <a:off x="4327876" y="4184676"/>
            <a:ext cx="5712000" cy="20241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1800"/>
              <a:buFont typeface="Gill Sans"/>
              <a:buNone/>
            </a:pPr>
            <a:r>
              <a:rPr lang="es-ES" sz="1800">
                <a:solidFill>
                  <a:schemeClr val="lt1"/>
                </a:solidFill>
                <a:latin typeface="Gill Sans"/>
                <a:ea typeface="Gill Sans"/>
                <a:cs typeface="Gill Sans"/>
                <a:sym typeface="Gill Sans"/>
              </a:rPr>
              <a:t>PARA GUARDAR LA DOCUMENTACIÓN (CASOS DE USO, DIAGRAMAS, MODELO E/R) SE CREA UNA CARPETA EN GOOGLE DRIVE </a:t>
            </a:r>
            <a:endParaRPr sz="2800">
              <a:solidFill>
                <a:schemeClr val="lt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a46d450850_0_3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82" name="Google Shape;482;g3a46d450850_0_31"/>
          <p:cNvSpPr txBox="1"/>
          <p:nvPr>
            <p:ph type="title"/>
          </p:nvPr>
        </p:nvSpPr>
        <p:spPr>
          <a:xfrm>
            <a:off x="565817" y="579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a:t>A</a:t>
            </a:r>
            <a:r>
              <a:rPr lang="es-ES" sz="1800" cap="none"/>
              <a:t> continuación, se realiza la codificación de los m</a:t>
            </a:r>
            <a:r>
              <a:rPr lang="es-ES" sz="1800"/>
              <a:t>odelos</a:t>
            </a:r>
            <a:r>
              <a:rPr lang="es-ES" sz="1800" cap="none"/>
              <a:t> del </a:t>
            </a:r>
            <a:r>
              <a:rPr lang="es-ES" sz="1800"/>
              <a:t>cliente Consola </a:t>
            </a:r>
            <a:r>
              <a:rPr lang="es-ES" sz="1800" cap="none"/>
              <a:t>en la carpeta model, que son las entidades </a:t>
            </a:r>
            <a:r>
              <a:rPr lang="es-ES" sz="1800"/>
              <a:t>establecidas de la base de datos.</a:t>
            </a:r>
            <a:r>
              <a:rPr lang="es-ES" sz="1800" cap="none"/>
              <a:t> </a:t>
            </a:r>
            <a:endParaRPr/>
          </a:p>
        </p:txBody>
      </p:sp>
      <p:sp>
        <p:nvSpPr>
          <p:cNvPr id="483" name="Google Shape;483;g3a46d450850_0_31"/>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10</a:t>
            </a:r>
            <a:endParaRPr/>
          </a:p>
        </p:txBody>
      </p:sp>
      <p:sp>
        <p:nvSpPr>
          <p:cNvPr id="484" name="Google Shape;484;g3a46d450850_0_31"/>
          <p:cNvSpPr txBox="1"/>
          <p:nvPr/>
        </p:nvSpPr>
        <p:spPr>
          <a:xfrm>
            <a:off x="9117367" y="0"/>
            <a:ext cx="3074700" cy="6858000"/>
          </a:xfrm>
          <a:prstGeom prst="rect">
            <a:avLst/>
          </a:prstGeom>
          <a:solidFill>
            <a:schemeClr val="accent1"/>
          </a:solidFill>
          <a:ln cap="rnd" cmpd="sng" w="2222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lt1"/>
              </a:buClr>
              <a:buSzPts val="828"/>
              <a:buFont typeface="Noto Sans Symbols"/>
              <a:buChar char="◼"/>
            </a:pPr>
            <a:r>
              <a:rPr b="1" lang="es-ES" sz="900">
                <a:solidFill>
                  <a:schemeClr val="lt1"/>
                </a:solidFill>
                <a:latin typeface="Gill Sans"/>
                <a:ea typeface="Gill Sans"/>
                <a:cs typeface="Gill Sans"/>
                <a:sym typeface="Gill Sans"/>
              </a:rPr>
              <a:t>APLICACIÓN SERVIDOR</a:t>
            </a:r>
            <a:endParaRPr>
              <a:solidFill>
                <a:schemeClr val="lt1"/>
              </a:solidFill>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CREACIÓN DEL PROYECTO SERVIDOR</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lt1"/>
              </a:buClr>
              <a:buSzPts val="828"/>
              <a:buFont typeface="Noto Sans Symbols"/>
              <a:buChar char="◼"/>
            </a:pPr>
            <a:r>
              <a:rPr lang="es-ES" sz="900" u="sng">
                <a:solidFill>
                  <a:schemeClr val="lt1"/>
                </a:solidFill>
                <a:latin typeface="Gill Sans"/>
                <a:ea typeface="Gill Sans"/>
                <a:cs typeface="Gill Sans"/>
                <a:sym typeface="Gill Sans"/>
              </a:rPr>
              <a:t>MODELO MVC</a:t>
            </a:r>
            <a:endParaRPr u="sng">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rgbClr val="FFFF00"/>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rgbClr val="FFFF00"/>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485" name="Google Shape;485;g3a46d450850_0_31"/>
          <p:cNvPicPr preferRelativeResize="0"/>
          <p:nvPr/>
        </p:nvPicPr>
        <p:blipFill>
          <a:blip r:embed="rId3">
            <a:alphaModFix/>
          </a:blip>
          <a:stretch>
            <a:fillRect/>
          </a:stretch>
        </p:blipFill>
        <p:spPr>
          <a:xfrm>
            <a:off x="152400" y="2927656"/>
            <a:ext cx="2917375" cy="2266576"/>
          </a:xfrm>
          <a:prstGeom prst="rect">
            <a:avLst/>
          </a:prstGeom>
          <a:noFill/>
          <a:ln>
            <a:noFill/>
          </a:ln>
        </p:spPr>
      </p:pic>
      <p:pic>
        <p:nvPicPr>
          <p:cNvPr id="486" name="Google Shape;486;g3a46d450850_0_31"/>
          <p:cNvPicPr preferRelativeResize="0"/>
          <p:nvPr/>
        </p:nvPicPr>
        <p:blipFill>
          <a:blip r:embed="rId4">
            <a:alphaModFix/>
          </a:blip>
          <a:stretch>
            <a:fillRect/>
          </a:stretch>
        </p:blipFill>
        <p:spPr>
          <a:xfrm>
            <a:off x="3863225" y="1897750"/>
            <a:ext cx="4462999" cy="476922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a46d450850_0_40"/>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lt1"/>
              </a:buClr>
              <a:buSzPts val="828"/>
              <a:buFont typeface="Noto Sans Symbols"/>
              <a:buChar char="◼"/>
            </a:pPr>
            <a:r>
              <a:rPr b="1" lang="es-ES" sz="900">
                <a:solidFill>
                  <a:schemeClr val="lt1"/>
                </a:solidFill>
                <a:latin typeface="Gill Sans"/>
                <a:ea typeface="Gill Sans"/>
                <a:cs typeface="Gill Sans"/>
                <a:sym typeface="Gill Sans"/>
              </a:rPr>
              <a:t>APLICACIÓN CLIENTE CONSOLA</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lt1"/>
              </a:buClr>
              <a:buSzPts val="828"/>
              <a:buFont typeface="Noto Sans Symbols"/>
              <a:buChar char="◼"/>
            </a:pPr>
            <a:r>
              <a:rPr i="0" lang="es-ES" sz="900" u="none" cap="none" strike="noStrike">
                <a:solidFill>
                  <a:schemeClr val="lt1"/>
                </a:solidFill>
                <a:latin typeface="Gill Sans"/>
                <a:ea typeface="Gill Sans"/>
                <a:cs typeface="Gill Sans"/>
                <a:sym typeface="Gill Sans"/>
              </a:rPr>
              <a:t>MODELO MVC</a:t>
            </a:r>
            <a:endParaRPr>
              <a:solidFill>
                <a:schemeClr val="lt1"/>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rgbClr val="FFFF00"/>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rgbClr val="FFFF00"/>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b="1">
              <a:solidFill>
                <a:srgbClr val="FFFF00"/>
              </a:solidFill>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92" name="Google Shape;492;g3a46d450850_0_40"/>
          <p:cNvSpPr txBox="1"/>
          <p:nvPr>
            <p:ph type="title"/>
          </p:nvPr>
        </p:nvSpPr>
        <p:spPr>
          <a:xfrm>
            <a:off x="550417" y="5022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Se crean los servicios que manejan la lógica del cliente de consola, encargado de la autenticación de usuarios, de los electrodomésticos, de la factura y de la venta.</a:t>
            </a:r>
            <a:endParaRPr/>
          </a:p>
        </p:txBody>
      </p:sp>
      <p:sp>
        <p:nvSpPr>
          <p:cNvPr id="493" name="Google Shape;493;g3a46d450850_0_40"/>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19</a:t>
            </a:r>
            <a:endParaRPr/>
          </a:p>
        </p:txBody>
      </p:sp>
      <p:pic>
        <p:nvPicPr>
          <p:cNvPr id="494" name="Google Shape;494;g3a46d450850_0_40"/>
          <p:cNvPicPr preferRelativeResize="0"/>
          <p:nvPr/>
        </p:nvPicPr>
        <p:blipFill>
          <a:blip r:embed="rId3">
            <a:alphaModFix/>
          </a:blip>
          <a:stretch>
            <a:fillRect/>
          </a:stretch>
        </p:blipFill>
        <p:spPr>
          <a:xfrm>
            <a:off x="3170225" y="5280756"/>
            <a:ext cx="2619375" cy="1295400"/>
          </a:xfrm>
          <a:prstGeom prst="rect">
            <a:avLst/>
          </a:prstGeom>
          <a:noFill/>
          <a:ln>
            <a:noFill/>
          </a:ln>
        </p:spPr>
      </p:pic>
      <p:pic>
        <p:nvPicPr>
          <p:cNvPr id="495" name="Google Shape;495;g3a46d450850_0_40"/>
          <p:cNvPicPr preferRelativeResize="0"/>
          <p:nvPr/>
        </p:nvPicPr>
        <p:blipFill>
          <a:blip r:embed="rId4">
            <a:alphaModFix/>
          </a:blip>
          <a:stretch>
            <a:fillRect/>
          </a:stretch>
        </p:blipFill>
        <p:spPr>
          <a:xfrm>
            <a:off x="2440074" y="1966925"/>
            <a:ext cx="4328150" cy="31494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0"/>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01" name="Google Shape;501;p20"/>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la vista del inicio de sesión, se debe crear un nuevo  Form,  arrastrar los componentes necesarios, nombrarlos e implementar la lógica necesaria.</a:t>
            </a:r>
            <a:endParaRPr/>
          </a:p>
        </p:txBody>
      </p:sp>
      <p:sp>
        <p:nvSpPr>
          <p:cNvPr id="502" name="Google Shape;502;p20"/>
          <p:cNvSpPr txBox="1"/>
          <p:nvPr/>
        </p:nvSpPr>
        <p:spPr>
          <a:xfrm>
            <a:off x="11725275" y="6457890"/>
            <a:ext cx="4667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27</a:t>
            </a:r>
            <a:endParaRPr/>
          </a:p>
        </p:txBody>
      </p:sp>
      <p:pic>
        <p:nvPicPr>
          <p:cNvPr id="503" name="Google Shape;503;p20"/>
          <p:cNvPicPr preferRelativeResize="0"/>
          <p:nvPr/>
        </p:nvPicPr>
        <p:blipFill>
          <a:blip r:embed="rId3">
            <a:alphaModFix/>
          </a:blip>
          <a:stretch>
            <a:fillRect/>
          </a:stretch>
        </p:blipFill>
        <p:spPr>
          <a:xfrm>
            <a:off x="937075" y="1771606"/>
            <a:ext cx="7891172" cy="48372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1"/>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09" name="Google Shape;509;p21"/>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A continuación, se debe crear otro JForm  este será el encargado de implementar la vista tipo menú en la cual se escogerá realizar un movimiento o revisar movimientos realizados.</a:t>
            </a:r>
            <a:endParaRPr/>
          </a:p>
        </p:txBody>
      </p:sp>
      <p:sp>
        <p:nvSpPr>
          <p:cNvPr id="510" name="Google Shape;510;p21"/>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28</a:t>
            </a:r>
            <a:endParaRPr/>
          </a:p>
        </p:txBody>
      </p:sp>
      <p:pic>
        <p:nvPicPr>
          <p:cNvPr id="511" name="Google Shape;511;p21"/>
          <p:cNvPicPr preferRelativeResize="0"/>
          <p:nvPr/>
        </p:nvPicPr>
        <p:blipFill>
          <a:blip r:embed="rId3">
            <a:alphaModFix/>
          </a:blip>
          <a:stretch>
            <a:fillRect/>
          </a:stretch>
        </p:blipFill>
        <p:spPr>
          <a:xfrm>
            <a:off x="132825" y="1911350"/>
            <a:ext cx="4457100" cy="3067476"/>
          </a:xfrm>
          <a:prstGeom prst="rect">
            <a:avLst/>
          </a:prstGeom>
          <a:noFill/>
          <a:ln>
            <a:noFill/>
          </a:ln>
        </p:spPr>
      </p:pic>
      <p:pic>
        <p:nvPicPr>
          <p:cNvPr id="512" name="Google Shape;512;p21"/>
          <p:cNvPicPr preferRelativeResize="0"/>
          <p:nvPr/>
        </p:nvPicPr>
        <p:blipFill>
          <a:blip r:embed="rId4">
            <a:alphaModFix/>
          </a:blip>
          <a:stretch>
            <a:fillRect/>
          </a:stretch>
        </p:blipFill>
        <p:spPr>
          <a:xfrm>
            <a:off x="4290850" y="4004550"/>
            <a:ext cx="4577249" cy="27856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2"/>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18" name="Google Shape;518;p22"/>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ejecutar el cliente de escritorio, dar clic derecho sobre el proyecto &gt; Run. Al iniciar el sistema, se muestra el inicio de sesión, en donde el usuario es MONSTER y la contraseña es MONSTER9</a:t>
            </a:r>
            <a:endParaRPr/>
          </a:p>
        </p:txBody>
      </p:sp>
      <p:sp>
        <p:nvSpPr>
          <p:cNvPr id="519" name="Google Shape;519;p22"/>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30</a:t>
            </a:r>
            <a:endParaRPr/>
          </a:p>
        </p:txBody>
      </p:sp>
      <p:pic>
        <p:nvPicPr>
          <p:cNvPr id="520" name="Google Shape;520;p22"/>
          <p:cNvPicPr preferRelativeResize="0"/>
          <p:nvPr/>
        </p:nvPicPr>
        <p:blipFill>
          <a:blip r:embed="rId3">
            <a:alphaModFix/>
          </a:blip>
          <a:stretch>
            <a:fillRect/>
          </a:stretch>
        </p:blipFill>
        <p:spPr>
          <a:xfrm>
            <a:off x="245975" y="1932856"/>
            <a:ext cx="8812566" cy="46129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a46d450850_0_52"/>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26" name="Google Shape;526;g3a46d450850_0_52"/>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ejecutar el cliente de escritorio, dar clic derecho sobre el proyecto &gt; Run. Al iniciar el sistema, se muestra el inicio de sesión, en donde el usuario es </a:t>
            </a:r>
            <a:r>
              <a:rPr lang="es-ES" sz="1600"/>
              <a:t>admin</a:t>
            </a:r>
            <a:r>
              <a:rPr lang="es-ES" sz="1600" cap="none"/>
              <a:t> y la contraseña es </a:t>
            </a:r>
            <a:r>
              <a:rPr lang="es-ES" sz="1600"/>
              <a:t>admin</a:t>
            </a:r>
            <a:endParaRPr/>
          </a:p>
        </p:txBody>
      </p:sp>
      <p:sp>
        <p:nvSpPr>
          <p:cNvPr id="527" name="Google Shape;527;g3a46d450850_0_52"/>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30</a:t>
            </a:r>
            <a:endParaRPr/>
          </a:p>
        </p:txBody>
      </p:sp>
      <p:pic>
        <p:nvPicPr>
          <p:cNvPr id="528" name="Google Shape;528;g3a46d450850_0_52"/>
          <p:cNvPicPr preferRelativeResize="0"/>
          <p:nvPr/>
        </p:nvPicPr>
        <p:blipFill>
          <a:blip r:embed="rId3">
            <a:alphaModFix/>
          </a:blip>
          <a:stretch>
            <a:fillRect/>
          </a:stretch>
        </p:blipFill>
        <p:spPr>
          <a:xfrm>
            <a:off x="855050" y="1868256"/>
            <a:ext cx="7929711" cy="48373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3"/>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34" name="Google Shape;534;p23"/>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Se </a:t>
            </a:r>
            <a:r>
              <a:rPr lang="es-ES" sz="1600"/>
              <a:t>puede</a:t>
            </a:r>
            <a:r>
              <a:rPr lang="es-ES" sz="1600"/>
              <a:t> registrar un nuevo </a:t>
            </a:r>
            <a:r>
              <a:rPr lang="es-ES" sz="1600"/>
              <a:t>electrodoméstico</a:t>
            </a:r>
            <a:r>
              <a:rPr lang="es-ES" sz="1600"/>
              <a:t> , con su nombre y precio de venta .</a:t>
            </a:r>
            <a:endParaRPr/>
          </a:p>
        </p:txBody>
      </p:sp>
      <p:sp>
        <p:nvSpPr>
          <p:cNvPr id="535" name="Google Shape;535;p23"/>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30</a:t>
            </a:r>
            <a:endParaRPr/>
          </a:p>
        </p:txBody>
      </p:sp>
      <p:pic>
        <p:nvPicPr>
          <p:cNvPr id="536" name="Google Shape;536;p23"/>
          <p:cNvPicPr preferRelativeResize="0"/>
          <p:nvPr/>
        </p:nvPicPr>
        <p:blipFill>
          <a:blip r:embed="rId3">
            <a:alphaModFix/>
          </a:blip>
          <a:stretch>
            <a:fillRect/>
          </a:stretch>
        </p:blipFill>
        <p:spPr>
          <a:xfrm>
            <a:off x="399650" y="1879106"/>
            <a:ext cx="8334506" cy="48372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2" name="Google Shape;542;p24"/>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3" name="Google Shape;543;p24"/>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4" name="Google Shape;544;p24"/>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5" name="Google Shape;545;p24"/>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APLICACIÓN CLIENTE MÓVIL</a:t>
            </a:r>
            <a:endParaRPr/>
          </a:p>
        </p:txBody>
      </p:sp>
      <p:sp>
        <p:nvSpPr>
          <p:cNvPr id="546" name="Google Shape;546;p24"/>
          <p:cNvSpPr txBox="1"/>
          <p:nvPr/>
        </p:nvSpPr>
        <p:spPr>
          <a:xfrm>
            <a:off x="11696701" y="6457890"/>
            <a:ext cx="4953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31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5"/>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52" name="Google Shape;552;p25"/>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el cliente móvil, se usará </a:t>
            </a:r>
            <a:r>
              <a:rPr lang="es-ES" sz="1600"/>
              <a:t>Java</a:t>
            </a:r>
            <a:r>
              <a:rPr lang="es-ES" sz="1600" cap="none"/>
              <a:t> como lenguaje de programación y </a:t>
            </a:r>
            <a:r>
              <a:rPr lang="es-ES" sz="1600"/>
              <a:t>el proyecto de tipo Empty Activity Views</a:t>
            </a:r>
            <a:r>
              <a:rPr lang="es-ES" sz="1600" cap="none"/>
              <a:t> para el consumo de los Web Services. Para crear el proyecto abrir Android Studio &gt; New Project &gt; Empty Activity Views&gt; Next.</a:t>
            </a:r>
            <a:endParaRPr/>
          </a:p>
        </p:txBody>
      </p:sp>
      <p:sp>
        <p:nvSpPr>
          <p:cNvPr id="553" name="Google Shape;553;p25"/>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32</a:t>
            </a:r>
            <a:endParaRPr/>
          </a:p>
        </p:txBody>
      </p:sp>
      <p:pic>
        <p:nvPicPr>
          <p:cNvPr id="554" name="Google Shape;554;p25"/>
          <p:cNvPicPr preferRelativeResize="0"/>
          <p:nvPr/>
        </p:nvPicPr>
        <p:blipFill>
          <a:blip r:embed="rId3">
            <a:alphaModFix/>
          </a:blip>
          <a:stretch>
            <a:fillRect/>
          </a:stretch>
        </p:blipFill>
        <p:spPr>
          <a:xfrm>
            <a:off x="1726063" y="1988208"/>
            <a:ext cx="6187625" cy="4469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6"/>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60" name="Google Shape;560;p26"/>
          <p:cNvSpPr txBox="1"/>
          <p:nvPr>
            <p:ph type="title"/>
          </p:nvPr>
        </p:nvSpPr>
        <p:spPr>
          <a:xfrm>
            <a:off x="532367" y="502256"/>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Luego, seleccionar en donde se guardará el proyecto, es ente caso será en CLI</a:t>
            </a:r>
            <a:r>
              <a:rPr lang="es-ES" sz="1600"/>
              <a:t>MOV</a:t>
            </a:r>
            <a:r>
              <a:rPr lang="es-ES" sz="1600" cap="none"/>
              <a:t>_</a:t>
            </a:r>
            <a:r>
              <a:rPr lang="es-ES" sz="1600"/>
              <a:t>COMER_GR08</a:t>
            </a:r>
            <a:r>
              <a:rPr lang="es-ES" sz="1600" cap="none"/>
              <a:t>.</a:t>
            </a:r>
            <a:endParaRPr/>
          </a:p>
        </p:txBody>
      </p:sp>
      <p:sp>
        <p:nvSpPr>
          <p:cNvPr id="561" name="Google Shape;561;p26"/>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33</a:t>
            </a:r>
            <a:endParaRPr/>
          </a:p>
        </p:txBody>
      </p:sp>
      <p:pic>
        <p:nvPicPr>
          <p:cNvPr id="562" name="Google Shape;562;p26"/>
          <p:cNvPicPr preferRelativeResize="0"/>
          <p:nvPr/>
        </p:nvPicPr>
        <p:blipFill>
          <a:blip r:embed="rId3">
            <a:alphaModFix/>
          </a:blip>
          <a:stretch>
            <a:fillRect/>
          </a:stretch>
        </p:blipFill>
        <p:spPr>
          <a:xfrm>
            <a:off x="1648375" y="2156600"/>
            <a:ext cx="5959325" cy="430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0" name="Google Shape;140;p5"/>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1" name="Google Shape;141;p5"/>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2" name="Google Shape;142;p5"/>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3" name="Google Shape;143;p5"/>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CREACIÓN</a:t>
            </a:r>
            <a:r>
              <a:rPr lang="es-ES" sz="5400">
                <a:solidFill>
                  <a:srgbClr val="FFFFFF"/>
                </a:solidFill>
              </a:rPr>
              <a:t> DE SERVIDORES</a:t>
            </a:r>
            <a:endParaRPr/>
          </a:p>
        </p:txBody>
      </p:sp>
      <p:sp>
        <p:nvSpPr>
          <p:cNvPr id="144" name="Google Shape;144;p5"/>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5</a:t>
            </a:r>
            <a:endParaRPr/>
          </a:p>
        </p:txBody>
      </p:sp>
      <p:sp>
        <p:nvSpPr>
          <p:cNvPr id="145" name="Google Shape;145;p5"/>
          <p:cNvSpPr txBox="1"/>
          <p:nvPr>
            <p:ph idx="1" type="body"/>
          </p:nvPr>
        </p:nvSpPr>
        <p:spPr>
          <a:xfrm>
            <a:off x="8335325" y="773322"/>
            <a:ext cx="3400200" cy="3410100"/>
          </a:xfrm>
          <a:prstGeom prst="rect">
            <a:avLst/>
          </a:prstGeom>
          <a:noFill/>
          <a:ln>
            <a:noFill/>
          </a:ln>
        </p:spPr>
        <p:txBody>
          <a:bodyPr anchorCtr="0" anchor="ctr" bIns="45700" lIns="91425" spcFirstLastPara="1" rIns="91425" wrap="square" tIns="45700">
            <a:normAutofit/>
          </a:bodyPr>
          <a:lstStyle/>
          <a:p>
            <a:pPr indent="-312350" lvl="0" marL="306000" rtl="0" algn="l">
              <a:spcBef>
                <a:spcPts val="960"/>
              </a:spcBef>
              <a:spcAft>
                <a:spcPts val="0"/>
              </a:spcAft>
              <a:buSzPts val="1756"/>
              <a:buChar char="◼"/>
            </a:pPr>
            <a:r>
              <a:rPr lang="es-ES" sz="1200">
                <a:solidFill>
                  <a:schemeClr val="dk1"/>
                </a:solidFill>
                <a:latin typeface="Arial"/>
                <a:ea typeface="Arial"/>
                <a:cs typeface="Arial"/>
                <a:sym typeface="Arial"/>
              </a:rPr>
              <a:t>Este proyecto fue necesario implementar dos servidores independientes, cada uno correspondiente a los módulos definidos en la arquitectura del sistema. El primero fue desarrollado para el Módulo de Crédito del Banco BanQuito, encargado de exponer los servicios REST para la validación de sujeto de crédito, cálculo del monto máximo y generación de la tabla de amortización. El segundo servidor corresponde al Sistema de la Comercializadora de Electrodomésticos, el cual gestiona la facturación, catálogos de productos y el consumo de los servicios del Banco BanQuito cuando el cliente selecciona la opción de pago mediante Crédito Directo.</a:t>
            </a:r>
            <a:endParaRPr sz="1900"/>
          </a:p>
        </p:txBody>
      </p:sp>
      <p:pic>
        <p:nvPicPr>
          <p:cNvPr id="146" name="Google Shape;146;p5"/>
          <p:cNvPicPr preferRelativeResize="0"/>
          <p:nvPr/>
        </p:nvPicPr>
        <p:blipFill>
          <a:blip r:embed="rId3">
            <a:alphaModFix/>
          </a:blip>
          <a:stretch>
            <a:fillRect/>
          </a:stretch>
        </p:blipFill>
        <p:spPr>
          <a:xfrm>
            <a:off x="8185601" y="5233520"/>
            <a:ext cx="3699650" cy="972080"/>
          </a:xfrm>
          <a:prstGeom prst="rect">
            <a:avLst/>
          </a:prstGeom>
          <a:noFill/>
          <a:ln>
            <a:noFill/>
          </a:ln>
        </p:spPr>
      </p:pic>
      <p:sp>
        <p:nvSpPr>
          <p:cNvPr id="147" name="Google Shape;147;p5"/>
          <p:cNvSpPr/>
          <p:nvPr/>
        </p:nvSpPr>
        <p:spPr>
          <a:xfrm>
            <a:off x="8239775" y="4393225"/>
            <a:ext cx="3400200" cy="61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SERVIDORES</a:t>
            </a:r>
            <a:endParaRPr sz="1800">
              <a:solidFill>
                <a:schemeClr val="lt1"/>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7"/>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68" name="Google Shape;568;p27"/>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Una vez que se creado el proyecto, se debe dar el permiso para acceder a internet y el permiso para consumir servicios con http.</a:t>
            </a:r>
            <a:endParaRPr/>
          </a:p>
        </p:txBody>
      </p:sp>
      <p:pic>
        <p:nvPicPr>
          <p:cNvPr descr="A screen shot of a computer screen&#10;&#10;Description automatically generated" id="569" name="Google Shape;569;p27"/>
          <p:cNvPicPr preferRelativeResize="0"/>
          <p:nvPr/>
        </p:nvPicPr>
        <p:blipFill rotWithShape="1">
          <a:blip r:embed="rId3">
            <a:alphaModFix/>
          </a:blip>
          <a:srcRect b="0" l="0" r="0" t="0"/>
          <a:stretch/>
        </p:blipFill>
        <p:spPr>
          <a:xfrm>
            <a:off x="1078954" y="2028622"/>
            <a:ext cx="7481827" cy="2370369"/>
          </a:xfrm>
          <a:prstGeom prst="rect">
            <a:avLst/>
          </a:prstGeom>
          <a:noFill/>
          <a:ln cap="sq" cmpd="thickThin" w="88900">
            <a:solidFill>
              <a:srgbClr val="000000"/>
            </a:solidFill>
            <a:prstDash val="solid"/>
            <a:miter lim="800000"/>
            <a:headEnd len="sm" w="sm" type="none"/>
            <a:tailEnd len="sm" w="sm" type="none"/>
          </a:ln>
        </p:spPr>
      </p:pic>
      <p:sp>
        <p:nvSpPr>
          <p:cNvPr id="570" name="Google Shape;570;p27"/>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34</a:t>
            </a:r>
            <a:endParaRPr/>
          </a:p>
        </p:txBody>
      </p:sp>
      <p:pic>
        <p:nvPicPr>
          <p:cNvPr id="571" name="Google Shape;571;p27"/>
          <p:cNvPicPr preferRelativeResize="0"/>
          <p:nvPr/>
        </p:nvPicPr>
        <p:blipFill>
          <a:blip r:embed="rId4">
            <a:alphaModFix/>
          </a:blip>
          <a:stretch>
            <a:fillRect/>
          </a:stretch>
        </p:blipFill>
        <p:spPr>
          <a:xfrm>
            <a:off x="2229075" y="4711666"/>
            <a:ext cx="5181600" cy="159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28"/>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577" name="Google Shape;577;p28"/>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8" name="Google Shape;578;p28"/>
          <p:cNvSpPr txBox="1"/>
          <p:nvPr>
            <p:ph idx="1" type="body"/>
          </p:nvPr>
        </p:nvSpPr>
        <p:spPr>
          <a:xfrm>
            <a:off x="601255" y="792480"/>
            <a:ext cx="3409782" cy="520827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Para implementar el patrón de arquitectura MVC, se crearán los paquetes modelo, controlador y vista tal y como se muestra en la siguiente figura.</a:t>
            </a:r>
            <a:endParaRPr/>
          </a:p>
        </p:txBody>
      </p:sp>
      <p:sp>
        <p:nvSpPr>
          <p:cNvPr id="579" name="Google Shape;579;p28"/>
          <p:cNvSpPr txBox="1"/>
          <p:nvPr/>
        </p:nvSpPr>
        <p:spPr>
          <a:xfrm>
            <a:off x="11704320" y="6427410"/>
            <a:ext cx="467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580" name="Google Shape;580;p28"/>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81" name="Google Shape;581;p28"/>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35</a:t>
            </a:r>
            <a:endParaRPr/>
          </a:p>
        </p:txBody>
      </p:sp>
      <p:pic>
        <p:nvPicPr>
          <p:cNvPr id="582" name="Google Shape;582;p28"/>
          <p:cNvPicPr preferRelativeResize="0"/>
          <p:nvPr/>
        </p:nvPicPr>
        <p:blipFill>
          <a:blip r:embed="rId3">
            <a:alphaModFix/>
          </a:blip>
          <a:stretch>
            <a:fillRect/>
          </a:stretch>
        </p:blipFill>
        <p:spPr>
          <a:xfrm>
            <a:off x="4903775" y="1643925"/>
            <a:ext cx="3409775" cy="31299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30"/>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588" name="Google Shape;588;p30"/>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89" name="Google Shape;589;p30"/>
          <p:cNvSpPr txBox="1"/>
          <p:nvPr>
            <p:ph idx="1" type="body"/>
          </p:nvPr>
        </p:nvSpPr>
        <p:spPr>
          <a:xfrm>
            <a:off x="601255" y="792480"/>
            <a:ext cx="3409782" cy="520827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Se crea la clase HttpUtilClient, donde se configura el endpoint para realizar las peticiones al servicio y el manejo del token de acceso para los roles.</a:t>
            </a:r>
            <a:endParaRPr/>
          </a:p>
        </p:txBody>
      </p:sp>
      <p:sp>
        <p:nvSpPr>
          <p:cNvPr id="590" name="Google Shape;590;p30"/>
          <p:cNvSpPr txBox="1"/>
          <p:nvPr/>
        </p:nvSpPr>
        <p:spPr>
          <a:xfrm>
            <a:off x="11704320" y="6427410"/>
            <a:ext cx="467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591" name="Google Shape;591;p30"/>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92" name="Google Shape;592;p30"/>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37</a:t>
            </a:r>
            <a:endParaRPr/>
          </a:p>
        </p:txBody>
      </p:sp>
      <p:pic>
        <p:nvPicPr>
          <p:cNvPr id="593" name="Google Shape;593;p30"/>
          <p:cNvPicPr preferRelativeResize="0"/>
          <p:nvPr/>
        </p:nvPicPr>
        <p:blipFill>
          <a:blip r:embed="rId3">
            <a:alphaModFix/>
          </a:blip>
          <a:stretch>
            <a:fillRect/>
          </a:stretch>
        </p:blipFill>
        <p:spPr>
          <a:xfrm>
            <a:off x="4330637" y="1651450"/>
            <a:ext cx="4605950" cy="3822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3a47564780b_0_14"/>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99" name="Google Shape;599;g3a47564780b_0_14"/>
          <p:cNvSpPr txBox="1"/>
          <p:nvPr>
            <p:ph type="title"/>
          </p:nvPr>
        </p:nvSpPr>
        <p:spPr>
          <a:xfrm>
            <a:off x="535067" y="563781"/>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a:t>
            </a:r>
            <a:r>
              <a:rPr lang="es-ES" sz="1600"/>
              <a:t>el manejo de variables de las distintas funcionalidades del servicio</a:t>
            </a:r>
            <a:r>
              <a:rPr lang="es-ES" sz="1600" cap="none"/>
              <a:t>, </a:t>
            </a:r>
            <a:r>
              <a:rPr lang="es-ES" sz="1600"/>
              <a:t>creamos los modelos en la carpeta model</a:t>
            </a:r>
            <a:endParaRPr/>
          </a:p>
        </p:txBody>
      </p:sp>
      <p:sp>
        <p:nvSpPr>
          <p:cNvPr id="600" name="Google Shape;600;g3a47564780b_0_14"/>
          <p:cNvSpPr txBox="1"/>
          <p:nvPr/>
        </p:nvSpPr>
        <p:spPr>
          <a:xfrm>
            <a:off x="11696007" y="6457890"/>
            <a:ext cx="49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36</a:t>
            </a:r>
            <a:endParaRPr/>
          </a:p>
        </p:txBody>
      </p:sp>
      <p:pic>
        <p:nvPicPr>
          <p:cNvPr id="601" name="Google Shape;601;g3a47564780b_0_14"/>
          <p:cNvPicPr preferRelativeResize="0"/>
          <p:nvPr/>
        </p:nvPicPr>
        <p:blipFill>
          <a:blip r:embed="rId3">
            <a:alphaModFix/>
          </a:blip>
          <a:stretch>
            <a:fillRect/>
          </a:stretch>
        </p:blipFill>
        <p:spPr>
          <a:xfrm>
            <a:off x="275400" y="2250943"/>
            <a:ext cx="2828925" cy="3933825"/>
          </a:xfrm>
          <a:prstGeom prst="rect">
            <a:avLst/>
          </a:prstGeom>
          <a:noFill/>
          <a:ln>
            <a:noFill/>
          </a:ln>
        </p:spPr>
      </p:pic>
      <p:pic>
        <p:nvPicPr>
          <p:cNvPr id="602" name="Google Shape;602;g3a47564780b_0_14"/>
          <p:cNvPicPr preferRelativeResize="0"/>
          <p:nvPr/>
        </p:nvPicPr>
        <p:blipFill>
          <a:blip r:embed="rId4">
            <a:alphaModFix/>
          </a:blip>
          <a:stretch>
            <a:fillRect/>
          </a:stretch>
        </p:blipFill>
        <p:spPr>
          <a:xfrm>
            <a:off x="3256725" y="1908718"/>
            <a:ext cx="5708242" cy="461829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9"/>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08" name="Google Shape;608;p29"/>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el consumo de los Web Services, generamos el servicio con los siguientes métodos</a:t>
            </a:r>
            <a:endParaRPr/>
          </a:p>
        </p:txBody>
      </p:sp>
      <p:sp>
        <p:nvSpPr>
          <p:cNvPr id="609" name="Google Shape;609;p29"/>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36</a:t>
            </a:r>
            <a:endParaRPr/>
          </a:p>
        </p:txBody>
      </p:sp>
      <p:pic>
        <p:nvPicPr>
          <p:cNvPr id="610" name="Google Shape;610;p29"/>
          <p:cNvPicPr preferRelativeResize="0"/>
          <p:nvPr/>
        </p:nvPicPr>
        <p:blipFill>
          <a:blip r:embed="rId3">
            <a:alphaModFix/>
          </a:blip>
          <a:stretch>
            <a:fillRect/>
          </a:stretch>
        </p:blipFill>
        <p:spPr>
          <a:xfrm>
            <a:off x="336925" y="3636681"/>
            <a:ext cx="2762250" cy="1409700"/>
          </a:xfrm>
          <a:prstGeom prst="rect">
            <a:avLst/>
          </a:prstGeom>
          <a:noFill/>
          <a:ln>
            <a:noFill/>
          </a:ln>
        </p:spPr>
      </p:pic>
      <p:pic>
        <p:nvPicPr>
          <p:cNvPr id="611" name="Google Shape;611;p29"/>
          <p:cNvPicPr preferRelativeResize="0"/>
          <p:nvPr/>
        </p:nvPicPr>
        <p:blipFill>
          <a:blip r:embed="rId4">
            <a:alphaModFix/>
          </a:blip>
          <a:stretch>
            <a:fillRect/>
          </a:stretch>
        </p:blipFill>
        <p:spPr>
          <a:xfrm>
            <a:off x="3343850" y="1977800"/>
            <a:ext cx="5365449" cy="4480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1"/>
          <p:cNvSpPr txBox="1"/>
          <p:nvPr>
            <p:ph type="title"/>
          </p:nvPr>
        </p:nvSpPr>
        <p:spPr>
          <a:xfrm>
            <a:off x="487479" y="363881"/>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a:t>En la carpeta layout se definen los archivos .xml, es decir, las vistas que tendrá el aplicativo móvil </a:t>
            </a:r>
            <a:endParaRPr/>
          </a:p>
        </p:txBody>
      </p:sp>
      <p:sp>
        <p:nvSpPr>
          <p:cNvPr id="617" name="Google Shape;617;p31"/>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42</a:t>
            </a:r>
            <a:endParaRPr/>
          </a:p>
        </p:txBody>
      </p:sp>
      <p:sp>
        <p:nvSpPr>
          <p:cNvPr id="618" name="Google Shape;618;p31"/>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619" name="Google Shape;619;p31"/>
          <p:cNvPicPr preferRelativeResize="0"/>
          <p:nvPr/>
        </p:nvPicPr>
        <p:blipFill>
          <a:blip r:embed="rId3">
            <a:alphaModFix/>
          </a:blip>
          <a:stretch>
            <a:fillRect/>
          </a:stretch>
        </p:blipFill>
        <p:spPr>
          <a:xfrm>
            <a:off x="306150" y="2048142"/>
            <a:ext cx="3074700" cy="4409759"/>
          </a:xfrm>
          <a:prstGeom prst="rect">
            <a:avLst/>
          </a:prstGeom>
          <a:noFill/>
          <a:ln>
            <a:noFill/>
          </a:ln>
        </p:spPr>
      </p:pic>
      <p:pic>
        <p:nvPicPr>
          <p:cNvPr id="620" name="Google Shape;620;p31"/>
          <p:cNvPicPr preferRelativeResize="0"/>
          <p:nvPr/>
        </p:nvPicPr>
        <p:blipFill>
          <a:blip r:embed="rId4">
            <a:alphaModFix/>
          </a:blip>
          <a:stretch>
            <a:fillRect/>
          </a:stretch>
        </p:blipFill>
        <p:spPr>
          <a:xfrm>
            <a:off x="3533250" y="1965631"/>
            <a:ext cx="5431718" cy="457480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2"/>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26" name="Google Shape;626;p32"/>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ejecutar la aplicación ser hará uso de un dispositivo Android. Se </a:t>
            </a:r>
            <a:r>
              <a:rPr lang="es-ES" sz="1600"/>
              <a:t>c</a:t>
            </a:r>
            <a:r>
              <a:rPr lang="es-ES" sz="1600" cap="none"/>
              <a:t>onecta un cable USB al computador y seleccionar el dispositivo en Android Studio una vez que lo reconozca, por último, se debe de esperar hasta que la aplicación se compile y se muestre en el dispositivo móvil.</a:t>
            </a:r>
            <a:endParaRPr/>
          </a:p>
        </p:txBody>
      </p:sp>
      <p:sp>
        <p:nvSpPr>
          <p:cNvPr id="627" name="Google Shape;627;p32"/>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43</a:t>
            </a:r>
            <a:endParaRPr/>
          </a:p>
        </p:txBody>
      </p:sp>
      <p:pic>
        <p:nvPicPr>
          <p:cNvPr id="628" name="Google Shape;628;p32"/>
          <p:cNvPicPr preferRelativeResize="0"/>
          <p:nvPr/>
        </p:nvPicPr>
        <p:blipFill>
          <a:blip r:embed="rId3">
            <a:alphaModFix/>
          </a:blip>
          <a:stretch>
            <a:fillRect/>
          </a:stretch>
        </p:blipFill>
        <p:spPr>
          <a:xfrm>
            <a:off x="813625" y="1936100"/>
            <a:ext cx="2064925" cy="4662725"/>
          </a:xfrm>
          <a:prstGeom prst="rect">
            <a:avLst/>
          </a:prstGeom>
          <a:noFill/>
          <a:ln>
            <a:noFill/>
          </a:ln>
        </p:spPr>
      </p:pic>
      <p:pic>
        <p:nvPicPr>
          <p:cNvPr id="629" name="Google Shape;629;p32"/>
          <p:cNvPicPr preferRelativeResize="0"/>
          <p:nvPr/>
        </p:nvPicPr>
        <p:blipFill>
          <a:blip r:embed="rId4">
            <a:alphaModFix/>
          </a:blip>
          <a:stretch>
            <a:fillRect/>
          </a:stretch>
        </p:blipFill>
        <p:spPr>
          <a:xfrm>
            <a:off x="3380150" y="1954750"/>
            <a:ext cx="2064925" cy="4625432"/>
          </a:xfrm>
          <a:prstGeom prst="rect">
            <a:avLst/>
          </a:prstGeom>
          <a:noFill/>
          <a:ln>
            <a:noFill/>
          </a:ln>
        </p:spPr>
      </p:pic>
      <p:pic>
        <p:nvPicPr>
          <p:cNvPr id="630" name="Google Shape;630;p32"/>
          <p:cNvPicPr preferRelativeResize="0"/>
          <p:nvPr/>
        </p:nvPicPr>
        <p:blipFill>
          <a:blip r:embed="rId5">
            <a:alphaModFix/>
          </a:blip>
          <a:stretch>
            <a:fillRect/>
          </a:stretch>
        </p:blipFill>
        <p:spPr>
          <a:xfrm>
            <a:off x="6093350" y="1936600"/>
            <a:ext cx="2064925" cy="46617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4" name="Shape 634"/>
        <p:cNvGrpSpPr/>
        <p:nvPr/>
      </p:nvGrpSpPr>
      <p:grpSpPr>
        <a:xfrm>
          <a:off x="0" y="0"/>
          <a:ext cx="0" cy="0"/>
          <a:chOff x="0" y="0"/>
          <a:chExt cx="0" cy="0"/>
        </a:xfrm>
      </p:grpSpPr>
      <p:sp>
        <p:nvSpPr>
          <p:cNvPr id="635" name="Google Shape;635;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6" name="Google Shape;636;p33"/>
          <p:cNvSpPr/>
          <p:nvPr/>
        </p:nvSpPr>
        <p:spPr>
          <a:xfrm>
            <a:off x="581190" y="457201"/>
            <a:ext cx="7363959"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7" name="Google Shape;637;p33"/>
          <p:cNvSpPr/>
          <p:nvPr/>
        </p:nvSpPr>
        <p:spPr>
          <a:xfrm>
            <a:off x="8239774" y="453643"/>
            <a:ext cx="329184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8" name="Google Shape;638;p33"/>
          <p:cNvSpPr/>
          <p:nvPr/>
        </p:nvSpPr>
        <p:spPr>
          <a:xfrm>
            <a:off x="581189" y="681070"/>
            <a:ext cx="7363960" cy="56933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9" name="Google Shape;639;p33"/>
          <p:cNvSpPr txBox="1"/>
          <p:nvPr>
            <p:ph type="title"/>
          </p:nvPr>
        </p:nvSpPr>
        <p:spPr>
          <a:xfrm>
            <a:off x="996381" y="1152939"/>
            <a:ext cx="6583680" cy="45391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5400"/>
              <a:buFont typeface="Gill Sans"/>
              <a:buNone/>
            </a:pPr>
            <a:r>
              <a:rPr lang="es-ES" sz="5400">
                <a:solidFill>
                  <a:srgbClr val="FFFFFF"/>
                </a:solidFill>
              </a:rPr>
              <a:t>APLICACIÓN CLIENTE WEB</a:t>
            </a:r>
            <a:endParaRPr/>
          </a:p>
        </p:txBody>
      </p:sp>
      <p:sp>
        <p:nvSpPr>
          <p:cNvPr id="640" name="Google Shape;640;p33"/>
          <p:cNvSpPr txBox="1"/>
          <p:nvPr/>
        </p:nvSpPr>
        <p:spPr>
          <a:xfrm>
            <a:off x="11706225" y="6457890"/>
            <a:ext cx="4857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ill Sans"/>
                <a:ea typeface="Gill Sans"/>
                <a:cs typeface="Gill Sans"/>
                <a:sym typeface="Gill Sans"/>
              </a:rPr>
              <a:t>44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4"/>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46" name="Google Shape;646;p34"/>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la creación del cliente web, en </a:t>
            </a:r>
            <a:r>
              <a:rPr lang="es-ES" sz="1600"/>
              <a:t>Netbeans </a:t>
            </a:r>
            <a:r>
              <a:rPr lang="es-ES" sz="1600" cap="none"/>
              <a:t>creamos una nueva carpeta utilizando la estructura MVC</a:t>
            </a:r>
            <a:endParaRPr/>
          </a:p>
        </p:txBody>
      </p:sp>
      <p:sp>
        <p:nvSpPr>
          <p:cNvPr id="647" name="Google Shape;647;p34"/>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45</a:t>
            </a:r>
            <a:endParaRPr/>
          </a:p>
        </p:txBody>
      </p:sp>
      <p:pic>
        <p:nvPicPr>
          <p:cNvPr id="648" name="Google Shape;648;p34"/>
          <p:cNvPicPr preferRelativeResize="0"/>
          <p:nvPr/>
        </p:nvPicPr>
        <p:blipFill>
          <a:blip r:embed="rId3">
            <a:alphaModFix/>
          </a:blip>
          <a:stretch>
            <a:fillRect/>
          </a:stretch>
        </p:blipFill>
        <p:spPr>
          <a:xfrm>
            <a:off x="195400" y="2008076"/>
            <a:ext cx="3439676" cy="3839499"/>
          </a:xfrm>
          <a:prstGeom prst="rect">
            <a:avLst/>
          </a:prstGeom>
          <a:noFill/>
          <a:ln>
            <a:noFill/>
          </a:ln>
        </p:spPr>
      </p:pic>
      <p:pic>
        <p:nvPicPr>
          <p:cNvPr id="649" name="Google Shape;649;p34"/>
          <p:cNvPicPr preferRelativeResize="0"/>
          <p:nvPr/>
        </p:nvPicPr>
        <p:blipFill>
          <a:blip r:embed="rId4">
            <a:alphaModFix/>
          </a:blip>
          <a:stretch>
            <a:fillRect/>
          </a:stretch>
        </p:blipFill>
        <p:spPr>
          <a:xfrm>
            <a:off x="3690726" y="2170794"/>
            <a:ext cx="5177492" cy="351407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35"/>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655" name="Google Shape;655;p35"/>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56" name="Google Shape;656;p35"/>
          <p:cNvSpPr txBox="1"/>
          <p:nvPr>
            <p:ph idx="1" type="body"/>
          </p:nvPr>
        </p:nvSpPr>
        <p:spPr>
          <a:xfrm>
            <a:off x="601255" y="792480"/>
            <a:ext cx="3409782" cy="520827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lt1"/>
                </a:solidFill>
              </a:rPr>
              <a:t>A continuación, se crearán los paquetes necesarios para el patrón de arquitectura MVC, además de crear las clases necesarias. Al final se debe presentar una estructura como se muestra en la siguiente figura. Debe incluirse el index.js</a:t>
            </a:r>
            <a:endParaRPr/>
          </a:p>
        </p:txBody>
      </p:sp>
      <p:sp>
        <p:nvSpPr>
          <p:cNvPr id="657" name="Google Shape;657;p35"/>
          <p:cNvSpPr txBox="1"/>
          <p:nvPr/>
        </p:nvSpPr>
        <p:spPr>
          <a:xfrm>
            <a:off x="11704320" y="6427410"/>
            <a:ext cx="4673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a:t>
            </a:r>
            <a:endParaRPr/>
          </a:p>
        </p:txBody>
      </p:sp>
      <p:sp>
        <p:nvSpPr>
          <p:cNvPr id="658" name="Google Shape;658;p35"/>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59" name="Google Shape;659;p35"/>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49</a:t>
            </a:r>
            <a:endParaRPr/>
          </a:p>
        </p:txBody>
      </p:sp>
      <p:pic>
        <p:nvPicPr>
          <p:cNvPr id="660" name="Google Shape;660;p35"/>
          <p:cNvPicPr preferRelativeResize="0"/>
          <p:nvPr/>
        </p:nvPicPr>
        <p:blipFill>
          <a:blip r:embed="rId3">
            <a:alphaModFix/>
          </a:blip>
          <a:stretch>
            <a:fillRect/>
          </a:stretch>
        </p:blipFill>
        <p:spPr>
          <a:xfrm>
            <a:off x="4381898" y="824863"/>
            <a:ext cx="4249267" cy="5208276"/>
          </a:xfrm>
          <a:prstGeom prst="rect">
            <a:avLst/>
          </a:prstGeom>
          <a:solidFill>
            <a:schemeClr val="lt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i="0" lang="es-ES" sz="900" u="none" cap="none" strike="noStrike">
                <a:solidFill>
                  <a:srgbClr val="FFFF00"/>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53" name="Google Shape;153;p6"/>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s-ES"/>
              <a:t>SERVIDORES</a:t>
            </a:r>
            <a:br>
              <a:rPr lang="es-ES"/>
            </a:br>
            <a:r>
              <a:rPr lang="es-ES" sz="2400"/>
              <a:t>CREACIÓN DEL PROYECTO SERVIDOR BANQUITO</a:t>
            </a:r>
            <a:endParaRPr/>
          </a:p>
        </p:txBody>
      </p:sp>
      <p:sp>
        <p:nvSpPr>
          <p:cNvPr id="154" name="Google Shape;154;p6"/>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6</a:t>
            </a:r>
            <a:endParaRPr/>
          </a:p>
        </p:txBody>
      </p:sp>
      <p:sp>
        <p:nvSpPr>
          <p:cNvPr id="155" name="Google Shape;155;p6"/>
          <p:cNvSpPr txBox="1"/>
          <p:nvPr>
            <p:ph idx="1" type="body"/>
          </p:nvPr>
        </p:nvSpPr>
        <p:spPr>
          <a:xfrm>
            <a:off x="461551" y="1961579"/>
            <a:ext cx="8477350" cy="781621"/>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dk1"/>
                </a:solidFill>
              </a:rPr>
              <a:t>Crear el servidor de la aplicación, este debe ser necesariamente de tipo Web Application, además de que debe ser creado y guardado en la carpeta 01. SERVIDOR.</a:t>
            </a:r>
            <a:endParaRPr/>
          </a:p>
        </p:txBody>
      </p:sp>
      <p:pic>
        <p:nvPicPr>
          <p:cNvPr id="156" name="Google Shape;156;p6"/>
          <p:cNvPicPr preferRelativeResize="0"/>
          <p:nvPr/>
        </p:nvPicPr>
        <p:blipFill>
          <a:blip r:embed="rId3">
            <a:alphaModFix/>
          </a:blip>
          <a:stretch>
            <a:fillRect/>
          </a:stretch>
        </p:blipFill>
        <p:spPr>
          <a:xfrm>
            <a:off x="4396975" y="3449550"/>
            <a:ext cx="4541925" cy="3132075"/>
          </a:xfrm>
          <a:prstGeom prst="rect">
            <a:avLst/>
          </a:prstGeom>
          <a:noFill/>
          <a:ln>
            <a:noFill/>
          </a:ln>
        </p:spPr>
      </p:pic>
      <p:pic>
        <p:nvPicPr>
          <p:cNvPr id="157" name="Google Shape;157;p6"/>
          <p:cNvPicPr preferRelativeResize="0"/>
          <p:nvPr/>
        </p:nvPicPr>
        <p:blipFill>
          <a:blip r:embed="rId4">
            <a:alphaModFix/>
          </a:blip>
          <a:stretch>
            <a:fillRect/>
          </a:stretch>
        </p:blipFill>
        <p:spPr>
          <a:xfrm>
            <a:off x="152400" y="2895600"/>
            <a:ext cx="4092175" cy="26403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6"/>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66" name="Google Shape;666;p36"/>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A continuación, se implementa la clase controlador.js la cual será la encargada de gestionar la conversión de unidades e ingreso de usuario, y llamar a los Web Services correspondientes.</a:t>
            </a:r>
            <a:endParaRPr/>
          </a:p>
        </p:txBody>
      </p:sp>
      <p:sp>
        <p:nvSpPr>
          <p:cNvPr id="667" name="Google Shape;667;p36"/>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51</a:t>
            </a:r>
            <a:endParaRPr/>
          </a:p>
        </p:txBody>
      </p:sp>
      <p:pic>
        <p:nvPicPr>
          <p:cNvPr id="668" name="Google Shape;668;p36"/>
          <p:cNvPicPr preferRelativeResize="0"/>
          <p:nvPr/>
        </p:nvPicPr>
        <p:blipFill>
          <a:blip r:embed="rId3">
            <a:alphaModFix/>
          </a:blip>
          <a:stretch>
            <a:fillRect/>
          </a:stretch>
        </p:blipFill>
        <p:spPr>
          <a:xfrm>
            <a:off x="152400" y="2113981"/>
            <a:ext cx="8812566" cy="434391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7"/>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74" name="Google Shape;674;p37"/>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ejecutar el cliente web, dar clic sobre el proyecto &gt; RUN que en este caso GO LIVE. Si el proyecto no tiene errores se mostrará en el navegador la pestaña para el inicio de sesión. El usuario para esta práctica es MONSTER y la contraseña MONSTER9</a:t>
            </a:r>
            <a:endParaRPr/>
          </a:p>
        </p:txBody>
      </p:sp>
      <p:sp>
        <p:nvSpPr>
          <p:cNvPr id="675" name="Google Shape;675;p37"/>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55</a:t>
            </a:r>
            <a:endParaRPr/>
          </a:p>
        </p:txBody>
      </p:sp>
      <p:pic>
        <p:nvPicPr>
          <p:cNvPr id="676" name="Google Shape;676;p37"/>
          <p:cNvPicPr preferRelativeResize="0"/>
          <p:nvPr/>
        </p:nvPicPr>
        <p:blipFill>
          <a:blip r:embed="rId3">
            <a:alphaModFix/>
          </a:blip>
          <a:stretch>
            <a:fillRect/>
          </a:stretch>
        </p:blipFill>
        <p:spPr>
          <a:xfrm>
            <a:off x="245975" y="2051081"/>
            <a:ext cx="8812568" cy="3571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1" i="0" lang="es-ES" sz="900" u="none" cap="none" strike="noStrike">
                <a:solidFill>
                  <a:srgbClr val="FFFF00"/>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82" name="Google Shape;682;p38"/>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600"/>
              <a:buFont typeface="Gill Sans"/>
              <a:buNone/>
            </a:pPr>
            <a:r>
              <a:rPr lang="es-ES" sz="1600" cap="none"/>
              <a:t>Para ejecutar el cliente web, dar clic sobre el proyecto &gt; RUN que en este caso GO LIVE. Si el proyecto no tiene errores se mostrará en el navegador la pestaña para el inicio de sesión. Este caso muestra las opcines de movimientos que puede realizar: Depósito, Retiro o Transferencia</a:t>
            </a:r>
            <a:endParaRPr/>
          </a:p>
        </p:txBody>
      </p:sp>
      <p:sp>
        <p:nvSpPr>
          <p:cNvPr id="683" name="Google Shape;683;p38"/>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55</a:t>
            </a:r>
            <a:endParaRPr/>
          </a:p>
        </p:txBody>
      </p:sp>
      <p:pic>
        <p:nvPicPr>
          <p:cNvPr id="684" name="Google Shape;684;p38"/>
          <p:cNvPicPr preferRelativeResize="0"/>
          <p:nvPr/>
        </p:nvPicPr>
        <p:blipFill>
          <a:blip r:embed="rId3">
            <a:alphaModFix/>
          </a:blip>
          <a:stretch>
            <a:fillRect/>
          </a:stretch>
        </p:blipFill>
        <p:spPr>
          <a:xfrm>
            <a:off x="1087075" y="1932856"/>
            <a:ext cx="7465603" cy="483724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9"/>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90" name="Google Shape;690;p39"/>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3600"/>
              <a:buFont typeface="Gill Sans"/>
              <a:buNone/>
            </a:pPr>
            <a:r>
              <a:rPr lang="es-ES" sz="3600" cap="none"/>
              <a:t>CONCLUSIONES</a:t>
            </a:r>
            <a:endParaRPr/>
          </a:p>
        </p:txBody>
      </p:sp>
      <p:sp>
        <p:nvSpPr>
          <p:cNvPr id="691" name="Google Shape;691;p39"/>
          <p:cNvSpPr txBox="1"/>
          <p:nvPr>
            <p:ph idx="1" type="body"/>
          </p:nvPr>
        </p:nvSpPr>
        <p:spPr>
          <a:xfrm>
            <a:off x="469864" y="2152772"/>
            <a:ext cx="8477350" cy="3799141"/>
          </a:xfrm>
          <a:prstGeom prst="rect">
            <a:avLst/>
          </a:prstGeom>
          <a:noFill/>
          <a:ln>
            <a:noFill/>
          </a:ln>
        </p:spPr>
        <p:txBody>
          <a:bodyPr anchorCtr="0" anchor="ctr" bIns="45700" lIns="91425" spcFirstLastPara="1" rIns="91425" wrap="square" tIns="45700">
            <a:normAutofit lnSpcReduction="10000"/>
          </a:bodyPr>
          <a:lstStyle/>
          <a:p>
            <a:pPr indent="-306000" lvl="0" marL="306000" rtl="0" algn="just">
              <a:spcBef>
                <a:spcPts val="960"/>
              </a:spcBef>
              <a:spcAft>
                <a:spcPts val="0"/>
              </a:spcAft>
              <a:buSzPts val="1656"/>
              <a:buFont typeface="Noto Sans Symbols"/>
              <a:buChar char="❖"/>
            </a:pPr>
            <a:r>
              <a:rPr lang="es-ES">
                <a:solidFill>
                  <a:schemeClr val="dk1"/>
                </a:solidFill>
              </a:rPr>
              <a:t>El uso de servicios RESTful permitió que múltiples tipos de clientes (consola, web, escritorio y móvil) consumieran los mismos recursos sin necesidad de crear lógicas separadas. Esto valida que REST es una arquitectura flexible, simple y altamente reutilizable.</a:t>
            </a:r>
            <a:endParaRPr>
              <a:solidFill>
                <a:schemeClr val="dk1"/>
              </a:solidFill>
            </a:endParaRPr>
          </a:p>
          <a:p>
            <a:pPr indent="-306000" lvl="0" marL="306000" rtl="0" algn="just">
              <a:spcBef>
                <a:spcPts val="960"/>
              </a:spcBef>
              <a:spcAft>
                <a:spcPts val="0"/>
              </a:spcAft>
              <a:buSzPts val="1656"/>
              <a:buFont typeface="Noto Sans Symbols"/>
              <a:buChar char="❖"/>
            </a:pPr>
            <a:r>
              <a:rPr lang="es-ES">
                <a:solidFill>
                  <a:schemeClr val="dk1"/>
                </a:solidFill>
              </a:rPr>
              <a:t>Al tener los servicios implementados independientemente de los clientes, cualquier cambio en la interfaz o en las plataformas no afecta la lógica de negocio ni la persistencia de datos. Esto demuestra una buena práctica de desacoplamiento.</a:t>
            </a:r>
            <a:endParaRPr>
              <a:solidFill>
                <a:schemeClr val="dk1"/>
              </a:solidFill>
            </a:endParaRPr>
          </a:p>
          <a:p>
            <a:pPr indent="-306000" lvl="0" marL="306000" rtl="0" algn="just">
              <a:spcBef>
                <a:spcPts val="960"/>
              </a:spcBef>
              <a:spcAft>
                <a:spcPts val="0"/>
              </a:spcAft>
              <a:buSzPts val="1656"/>
              <a:buFont typeface="Noto Sans Symbols"/>
              <a:buChar char="❖"/>
            </a:pPr>
            <a:r>
              <a:rPr lang="es-ES">
                <a:solidFill>
                  <a:schemeClr val="dk1"/>
                </a:solidFill>
              </a:rPr>
              <a:t>Tener una sola base de datos consumida por diferentes clientes garantiza integridad en la información, evita duplicación de datos y facilita el mantenimiento.</a:t>
            </a:r>
            <a:endParaRPr>
              <a:solidFill>
                <a:schemeClr val="dk1"/>
              </a:solidFill>
            </a:endParaRPr>
          </a:p>
          <a:p>
            <a:pPr indent="-306000" lvl="0" marL="306000" rtl="0" algn="just">
              <a:spcBef>
                <a:spcPts val="960"/>
              </a:spcBef>
              <a:spcAft>
                <a:spcPts val="0"/>
              </a:spcAft>
              <a:buSzPts val="1656"/>
              <a:buFont typeface="Noto Sans Symbols"/>
              <a:buChar char="❖"/>
            </a:pPr>
            <a:r>
              <a:rPr lang="es-ES">
                <a:solidFill>
                  <a:schemeClr val="dk1"/>
                </a:solidFill>
              </a:rPr>
              <a:t>La utilización de Java con Jakarta EE (Ahora Payara Server) permitió construir servicios estables, robustos y con buen manejo de dependencias, errores y conexiones a base de datos.</a:t>
            </a:r>
            <a:endParaRPr>
              <a:solidFill>
                <a:schemeClr val="dk1"/>
              </a:solidFill>
            </a:endParaRPr>
          </a:p>
          <a:p>
            <a:pPr indent="-200844" lvl="0" marL="306000" rtl="0" algn="just">
              <a:spcBef>
                <a:spcPts val="960"/>
              </a:spcBef>
              <a:spcAft>
                <a:spcPts val="0"/>
              </a:spcAft>
              <a:buSzPts val="1656"/>
              <a:buFont typeface="Noto Sans Symbols"/>
              <a:buNone/>
            </a:pPr>
            <a:r>
              <a:t/>
            </a:r>
            <a:endParaRPr>
              <a:solidFill>
                <a:schemeClr val="dk1"/>
              </a:solidFill>
            </a:endParaRPr>
          </a:p>
        </p:txBody>
      </p:sp>
      <p:sp>
        <p:nvSpPr>
          <p:cNvPr id="692" name="Google Shape;692;p39"/>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56</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0"/>
          <p:cNvSpPr txBox="1"/>
          <p:nvPr/>
        </p:nvSpPr>
        <p:spPr>
          <a:xfrm>
            <a:off x="9117367" y="0"/>
            <a:ext cx="307463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RECOMENDACIONES</a:t>
            </a:r>
            <a:endParaRPr/>
          </a:p>
        </p:txBody>
      </p:sp>
      <p:sp>
        <p:nvSpPr>
          <p:cNvPr id="698" name="Google Shape;698;p40"/>
          <p:cNvSpPr txBox="1"/>
          <p:nvPr>
            <p:ph type="title"/>
          </p:nvPr>
        </p:nvSpPr>
        <p:spPr>
          <a:xfrm>
            <a:off x="581192" y="702156"/>
            <a:ext cx="8477350" cy="10138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3600"/>
              <a:buFont typeface="Gill Sans"/>
              <a:buNone/>
            </a:pPr>
            <a:r>
              <a:rPr lang="es-ES" sz="3600" cap="none"/>
              <a:t>RECOMENDACIONES</a:t>
            </a:r>
            <a:endParaRPr/>
          </a:p>
        </p:txBody>
      </p:sp>
      <p:sp>
        <p:nvSpPr>
          <p:cNvPr id="699" name="Google Shape;699;p40"/>
          <p:cNvSpPr txBox="1"/>
          <p:nvPr>
            <p:ph idx="1" type="body"/>
          </p:nvPr>
        </p:nvSpPr>
        <p:spPr>
          <a:xfrm>
            <a:off x="469864" y="2152772"/>
            <a:ext cx="8477350" cy="3799141"/>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None/>
            </a:pPr>
            <a:r>
              <a:t/>
            </a:r>
            <a:endParaRPr/>
          </a:p>
          <a:p>
            <a:pPr indent="-306000" lvl="0" marL="306000" rtl="0" algn="just">
              <a:spcBef>
                <a:spcPts val="0"/>
              </a:spcBef>
              <a:spcAft>
                <a:spcPts val="0"/>
              </a:spcAft>
              <a:buSzPts val="1656"/>
              <a:buChar char="❖"/>
            </a:pPr>
            <a:r>
              <a:rPr lang="es-ES"/>
              <a:t>Se recomienda aplicar el patrón de arquitectura Modelo–Vista–Controlador (MVC) en la implementación de los clientes y en la estructura interna de los servicios, ya que este enfoque contribuye a un desarrollo más organizado y mantenible. MVC permite separar claramente la lógica de negocio, la presentación de la información y el control del flujo de datos, evitando dependencias innecesarias entre estas capas. En el contexto de los servicios RESTful, el uso de MVC facilita que los controladores administren las solicitudes y respuestas, mientras que los modelos representan las entidades o DTOs y las vistas se encargan de presentar la información en los clientes. Esta separación mejora la escalabilidad, simplifica las pruebas y permite realizar cambios en la interfaz o en la lógica sin afectar el resto de componentes, lo cual es especialmente valioso cuando se debe dar soporte simultáneo a clientes web, móviles, de escritorio y de consola.</a:t>
            </a:r>
            <a:endParaRPr/>
          </a:p>
        </p:txBody>
      </p:sp>
      <p:sp>
        <p:nvSpPr>
          <p:cNvPr id="700" name="Google Shape;700;p40"/>
          <p:cNvSpPr txBox="1"/>
          <p:nvPr/>
        </p:nvSpPr>
        <p:spPr>
          <a:xfrm>
            <a:off x="11696007" y="6457890"/>
            <a:ext cx="4959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57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type="title"/>
          </p:nvPr>
        </p:nvSpPr>
        <p:spPr>
          <a:xfrm>
            <a:off x="515792" y="594531"/>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cap="none"/>
              <a:t>Se procede a configurar </a:t>
            </a:r>
            <a:r>
              <a:rPr lang="es-ES" sz="1800"/>
              <a:t>la estructura del servidor, utilizando el patrón MVC (Modelo - Vista - Controlador), además se define un servicio para manejar la lógica, DTOs para el transporte de datos entre capas y la conexión a la base de datos.</a:t>
            </a:r>
            <a:endParaRPr/>
          </a:p>
        </p:txBody>
      </p:sp>
      <p:sp>
        <p:nvSpPr>
          <p:cNvPr id="163" name="Google Shape;163;p7"/>
          <p:cNvSpPr txBox="1"/>
          <p:nvPr/>
        </p:nvSpPr>
        <p:spPr>
          <a:xfrm>
            <a:off x="11817675" y="6457890"/>
            <a:ext cx="374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7</a:t>
            </a:r>
            <a:endParaRPr/>
          </a:p>
        </p:txBody>
      </p:sp>
      <p:pic>
        <p:nvPicPr>
          <p:cNvPr id="164" name="Google Shape;164;p7"/>
          <p:cNvPicPr preferRelativeResize="0"/>
          <p:nvPr/>
        </p:nvPicPr>
        <p:blipFill>
          <a:blip r:embed="rId3">
            <a:alphaModFix/>
          </a:blip>
          <a:stretch>
            <a:fillRect/>
          </a:stretch>
        </p:blipFill>
        <p:spPr>
          <a:xfrm>
            <a:off x="1982200" y="1966875"/>
            <a:ext cx="5786075" cy="4599725"/>
          </a:xfrm>
          <a:prstGeom prst="rect">
            <a:avLst/>
          </a:prstGeom>
          <a:noFill/>
          <a:ln>
            <a:noFill/>
          </a:ln>
        </p:spPr>
      </p:pic>
      <p:sp>
        <p:nvSpPr>
          <p:cNvPr id="165" name="Google Shape;165;p7"/>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i="0" lang="es-ES" sz="900" u="none" cap="none" strike="noStrike">
                <a:solidFill>
                  <a:srgbClr val="FFFF00"/>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a3bf26d9f9_0_22"/>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i="0" lang="es-ES" sz="900" u="none" cap="none" strike="noStrike">
                <a:solidFill>
                  <a:srgbClr val="FFFF00"/>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71" name="Google Shape;171;g3a3bf26d9f9_0_22"/>
          <p:cNvSpPr txBox="1"/>
          <p:nvPr>
            <p:ph type="title"/>
          </p:nvPr>
        </p:nvSpPr>
        <p:spPr>
          <a:xfrm>
            <a:off x="581192" y="702156"/>
            <a:ext cx="8477400" cy="10137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Gill Sans"/>
              <a:buNone/>
            </a:pPr>
            <a:r>
              <a:rPr lang="es-ES"/>
              <a:t>SERVIDORES</a:t>
            </a:r>
            <a:br>
              <a:rPr lang="es-ES"/>
            </a:br>
            <a:r>
              <a:rPr lang="es-ES" sz="2400"/>
              <a:t>CREACIÓN DEL PROYECTO SERVIDOR COMERCIALIZADORA</a:t>
            </a:r>
            <a:endParaRPr/>
          </a:p>
        </p:txBody>
      </p:sp>
      <p:sp>
        <p:nvSpPr>
          <p:cNvPr id="172" name="Google Shape;172;g3a3bf26d9f9_0_22"/>
          <p:cNvSpPr txBox="1"/>
          <p:nvPr/>
        </p:nvSpPr>
        <p:spPr>
          <a:xfrm>
            <a:off x="11817675" y="6457890"/>
            <a:ext cx="374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6</a:t>
            </a:r>
            <a:endParaRPr/>
          </a:p>
        </p:txBody>
      </p:sp>
      <p:sp>
        <p:nvSpPr>
          <p:cNvPr id="173" name="Google Shape;173;g3a3bf26d9f9_0_22"/>
          <p:cNvSpPr txBox="1"/>
          <p:nvPr>
            <p:ph idx="1" type="body"/>
          </p:nvPr>
        </p:nvSpPr>
        <p:spPr>
          <a:xfrm>
            <a:off x="461551" y="1961579"/>
            <a:ext cx="8477400" cy="7815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656"/>
              <a:buNone/>
            </a:pPr>
            <a:r>
              <a:rPr lang="es-ES">
                <a:solidFill>
                  <a:schemeClr val="dk1"/>
                </a:solidFill>
              </a:rPr>
              <a:t>Crear el servidor de la aplicación, este debe ser necesariamente de tipo Web Application, además de que debe ser creado y guardado en la carpeta 01. SERVIDOR.</a:t>
            </a:r>
            <a:endParaRPr/>
          </a:p>
        </p:txBody>
      </p:sp>
      <p:pic>
        <p:nvPicPr>
          <p:cNvPr id="174" name="Google Shape;174;g3a3bf26d9f9_0_22"/>
          <p:cNvPicPr preferRelativeResize="0"/>
          <p:nvPr/>
        </p:nvPicPr>
        <p:blipFill>
          <a:blip r:embed="rId3">
            <a:alphaModFix/>
          </a:blip>
          <a:stretch>
            <a:fillRect/>
          </a:stretch>
        </p:blipFill>
        <p:spPr>
          <a:xfrm>
            <a:off x="152400" y="2895600"/>
            <a:ext cx="4092175" cy="2640370"/>
          </a:xfrm>
          <a:prstGeom prst="rect">
            <a:avLst/>
          </a:prstGeom>
          <a:noFill/>
          <a:ln>
            <a:noFill/>
          </a:ln>
        </p:spPr>
      </p:pic>
      <p:pic>
        <p:nvPicPr>
          <p:cNvPr id="175" name="Google Shape;175;g3a3bf26d9f9_0_22"/>
          <p:cNvPicPr preferRelativeResize="0"/>
          <p:nvPr/>
        </p:nvPicPr>
        <p:blipFill>
          <a:blip r:embed="rId4">
            <a:alphaModFix/>
          </a:blip>
          <a:stretch>
            <a:fillRect/>
          </a:stretch>
        </p:blipFill>
        <p:spPr>
          <a:xfrm>
            <a:off x="4526825" y="3532925"/>
            <a:ext cx="4412125" cy="305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a3bf26d9f9_0_33"/>
          <p:cNvSpPr txBox="1"/>
          <p:nvPr>
            <p:ph type="title"/>
          </p:nvPr>
        </p:nvSpPr>
        <p:spPr>
          <a:xfrm>
            <a:off x="515792" y="594531"/>
            <a:ext cx="8477400" cy="1013700"/>
          </a:xfrm>
          <a:prstGeom prst="rect">
            <a:avLst/>
          </a:prstGeom>
          <a:noFill/>
          <a:ln>
            <a:noFill/>
          </a:ln>
        </p:spPr>
        <p:txBody>
          <a:bodyPr anchorCtr="0" anchor="b" bIns="45700" lIns="91425" spcFirstLastPara="1" rIns="91425" wrap="square" tIns="45700">
            <a:noAutofit/>
          </a:bodyPr>
          <a:lstStyle/>
          <a:p>
            <a:pPr indent="0" lvl="0" marL="0" rtl="0" algn="just">
              <a:spcBef>
                <a:spcPts val="0"/>
              </a:spcBef>
              <a:spcAft>
                <a:spcPts val="0"/>
              </a:spcAft>
              <a:buClr>
                <a:schemeClr val="lt1"/>
              </a:buClr>
              <a:buSzPts val="1800"/>
              <a:buFont typeface="Gill Sans"/>
              <a:buNone/>
            </a:pPr>
            <a:r>
              <a:rPr lang="es-ES" sz="1800" cap="none"/>
              <a:t>Se procede a configurar </a:t>
            </a:r>
            <a:r>
              <a:rPr lang="es-ES" sz="1800"/>
              <a:t>la estructura del servidor, utilizando el patrón MVC (Modelo - Vista - Controlador), además se define un servicio para manejar la lógica, DTOs para el transporte de datos entre capas y la conexión a la base de datos.</a:t>
            </a:r>
            <a:endParaRPr/>
          </a:p>
        </p:txBody>
      </p:sp>
      <p:sp>
        <p:nvSpPr>
          <p:cNvPr id="181" name="Google Shape;181;g3a3bf26d9f9_0_33"/>
          <p:cNvSpPr txBox="1"/>
          <p:nvPr/>
        </p:nvSpPr>
        <p:spPr>
          <a:xfrm>
            <a:off x="11817675" y="6457890"/>
            <a:ext cx="374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ill Sans"/>
                <a:ea typeface="Gill Sans"/>
                <a:cs typeface="Gill Sans"/>
                <a:sym typeface="Gill Sans"/>
              </a:rPr>
              <a:t>7</a:t>
            </a:r>
            <a:endParaRPr/>
          </a:p>
        </p:txBody>
      </p:sp>
      <p:sp>
        <p:nvSpPr>
          <p:cNvPr id="182" name="Google Shape;182;g3a3bf26d9f9_0_33"/>
          <p:cNvSpPr txBox="1"/>
          <p:nvPr/>
        </p:nvSpPr>
        <p:spPr>
          <a:xfrm>
            <a:off x="9117367" y="0"/>
            <a:ext cx="30747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indent="-306000" lvl="0" marL="306000" marR="0" rtl="0" algn="l">
              <a:lnSpc>
                <a:spcPct val="90000"/>
              </a:lnSpc>
              <a:spcBef>
                <a:spcPts val="780"/>
              </a:spcBef>
              <a:spcAft>
                <a:spcPts val="0"/>
              </a:spcAft>
              <a:buClr>
                <a:schemeClr val="accent2"/>
              </a:buClr>
              <a:buSzPts val="828"/>
              <a:buFont typeface="Noto Sans Symbols"/>
              <a:buChar char="◼"/>
            </a:pPr>
            <a:r>
              <a:rPr b="1" lang="es-ES" sz="900">
                <a:solidFill>
                  <a:srgbClr val="FFFF00"/>
                </a:solidFill>
                <a:latin typeface="Gill Sans"/>
                <a:ea typeface="Gill Sans"/>
                <a:cs typeface="Gill Sans"/>
                <a:sym typeface="Gill Sans"/>
              </a:rPr>
              <a:t>APLICACIÓN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i="0" lang="es-ES" sz="900" u="none" cap="none" strike="noStrike">
                <a:solidFill>
                  <a:srgbClr val="FFFF00"/>
                </a:solidFill>
                <a:latin typeface="Gill Sans"/>
                <a:ea typeface="Gill Sans"/>
                <a:cs typeface="Gill Sans"/>
                <a:sym typeface="Gill Sans"/>
              </a:rPr>
              <a:t>CREACIÓN DEL PROYECTO SERVIDOR</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BASE DE DATOS</a:t>
            </a:r>
            <a:endParaRPr/>
          </a:p>
          <a:p>
            <a:pPr indent="-306000" lvl="1" marL="630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CREACIÓN DEL CLIENTE</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MODELO MVC</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PRUEBAS UNITARIAS</a:t>
            </a:r>
            <a:endParaRPr/>
          </a:p>
          <a:p>
            <a:pPr indent="-306000" lvl="1" marL="630000" marR="0" rtl="0" algn="l">
              <a:lnSpc>
                <a:spcPct val="90000"/>
              </a:lnSpc>
              <a:spcBef>
                <a:spcPts val="780"/>
              </a:spcBef>
              <a:spcAft>
                <a:spcPts val="0"/>
              </a:spcAft>
              <a:buClr>
                <a:schemeClr val="accent2"/>
              </a:buClr>
              <a:buSzPts val="828"/>
              <a:buFont typeface="Noto Sans Symbols"/>
              <a:buChar char="◼"/>
            </a:pPr>
            <a:r>
              <a:rPr b="0" i="0" lang="es-ES" sz="900" u="none" cap="none" strike="noStrike">
                <a:solidFill>
                  <a:schemeClr val="lt1"/>
                </a:solidFill>
                <a:latin typeface="Gill Sans"/>
                <a:ea typeface="Gill Sans"/>
                <a:cs typeface="Gill Sans"/>
                <a:sym typeface="Gill Sans"/>
              </a:rPr>
              <a:t>EJECUCIÓN DE LA APLICACIÓN</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indent="-306000" lvl="0" marL="306000" marR="0" rtl="0" algn="l">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pic>
        <p:nvPicPr>
          <p:cNvPr id="183" name="Google Shape;183;g3a3bf26d9f9_0_33"/>
          <p:cNvPicPr preferRelativeResize="0"/>
          <p:nvPr/>
        </p:nvPicPr>
        <p:blipFill>
          <a:blip r:embed="rId3">
            <a:alphaModFix/>
          </a:blip>
          <a:stretch>
            <a:fillRect/>
          </a:stretch>
        </p:blipFill>
        <p:spPr>
          <a:xfrm>
            <a:off x="1643975" y="2028375"/>
            <a:ext cx="6777707" cy="442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2020-07-10T23:33:49Z</dcterms:created>
  <dc:creator>Michael Villarruel</dc:creator>
</cp:coreProperties>
</file>